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an.r-project.or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0420494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0420494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0420494e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0420494e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0420494e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0420494e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0420494e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0420494e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0420494e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0420494e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Data, Metadata, Identifier, Protocols, </a:t>
            </a:r>
            <a:r>
              <a:rPr lang="de">
                <a:solidFill>
                  <a:schemeClr val="dk1"/>
                </a:solidFill>
              </a:rPr>
              <a:t>Vocabularies,</a:t>
            </a:r>
            <a:r>
              <a:rPr lang="de"/>
              <a:t> community standards,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f5eec81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f5eec81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da967d21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da967d21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da967d2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da967d2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0420494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0420494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SI system: M</a:t>
            </a:r>
            <a:r>
              <a:rPr lang="de"/>
              <a:t>ostly conceptual (standards). </a:t>
            </a:r>
            <a:r>
              <a:rPr lang="de"/>
              <a:t>Foundation of modern science.</a:t>
            </a:r>
            <a:endParaRPr/>
          </a:p>
          <a:p>
            <a:pPr indent="-298450" lvl="0" marL="457200" rtl="0" algn="l">
              <a:spcBef>
                <a:spcPts val="0"/>
              </a:spcBef>
              <a:spcAft>
                <a:spcPts val="0"/>
              </a:spcAft>
              <a:buSzPts val="1100"/>
              <a:buChar char="●"/>
            </a:pPr>
            <a:r>
              <a:rPr lang="de"/>
              <a:t>The Internet: Conceptual + Practical (standards + protocols). Essentially an exact definition of how machines talk to each other.</a:t>
            </a:r>
            <a:endParaRPr/>
          </a:p>
          <a:p>
            <a:pPr indent="-298450" lvl="0" marL="457200" rtl="0" algn="l">
              <a:spcBef>
                <a:spcPts val="0"/>
              </a:spcBef>
              <a:spcAft>
                <a:spcPts val="0"/>
              </a:spcAft>
              <a:buSzPts val="1100"/>
              <a:buChar char="●"/>
            </a:pPr>
            <a:r>
              <a:rPr lang="de"/>
              <a:t>Scientific data management is somewhere in the middle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da967d2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da967d2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solves a lot of the social challenges for data sharing</a:t>
            </a:r>
            <a:endParaRPr/>
          </a:p>
          <a:p>
            <a:pPr indent="-298450" lvl="0" marL="457200" rtl="0" algn="l">
              <a:spcBef>
                <a:spcPts val="0"/>
              </a:spcBef>
              <a:spcAft>
                <a:spcPts val="0"/>
              </a:spcAft>
              <a:buSzPts val="1100"/>
              <a:buChar char="●"/>
            </a:pPr>
            <a:r>
              <a:rPr lang="de"/>
              <a:t>data remain closer to the producers</a:t>
            </a:r>
            <a:endParaRPr/>
          </a:p>
          <a:p>
            <a:pPr indent="-298450" lvl="0" marL="457200" rtl="0" algn="l">
              <a:spcBef>
                <a:spcPts val="0"/>
              </a:spcBef>
              <a:spcAft>
                <a:spcPts val="0"/>
              </a:spcAft>
              <a:buSzPts val="1100"/>
              <a:buChar char="●"/>
            </a:pPr>
            <a:r>
              <a:rPr lang="de"/>
              <a:t>data are cross-referenced and can be cited, instead of ingested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0420494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0420494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0420494e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0420494e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the data life cycle encompasses all facets of data generation to knowledge creation, including planning, collection and organization of data, quality assurance and quality control, metadata creation, preservation, discovery, integration, and analysis and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Source: Michener, W. K. and Jones, M. B. 2012. Ecoinformatics: Supporting ecology as a data-intensive science. - TREE 27: 85–93.</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0420494e9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0420494e9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0420494e9_1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0420494e9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0420494e9_1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0420494e9_1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f5eec81f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f5eec81f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da967d21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da967d21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R</a:t>
            </a:r>
            <a:r>
              <a:rPr lang="de"/>
              <a:t>aptors begin their annual fall migration south in late August, when days grow short, weather grows colder and food becomes less abundant. The usual food sources (songbirds) migrate, burrow underground or hibernate (small rodents). Raptors leave for places where small birds, reptiles and small mammals are active and easily found.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Source: https://donnallong.com/bird-of-prey-migration/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0420494e9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0420494e9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A data management plan (DMP) is a document that describes how you will treat your data during a project and what happens with the data after the project ends. </a:t>
            </a:r>
            <a:endParaRPr/>
          </a:p>
          <a:p>
            <a:pPr indent="-298450" lvl="0" marL="457200" rtl="0" algn="l">
              <a:spcBef>
                <a:spcPts val="0"/>
              </a:spcBef>
              <a:spcAft>
                <a:spcPts val="0"/>
              </a:spcAft>
              <a:buSzPts val="1100"/>
              <a:buChar char="●"/>
            </a:pPr>
            <a:r>
              <a:rPr lang="de"/>
              <a:t>Typically cover all or portions of the data life cycle—from data discovery, collection, and organization (e.g., spreadsheets, data-bases), through quality assurance/quality control, documentation (e.g., data types, laboratory methods) and use of the data, to data preservation and sharing with others (e.g., data policies and dissemination approaches).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de"/>
              <a:t>Source: Michener, W. K. 2015. Ten Simple Rules for Creating a Good Data Management Plan. - PLOS Computational Biology 11: 1004525.</a:t>
            </a:r>
            <a:endParaRPr/>
          </a:p>
          <a:p>
            <a:pPr indent="0" lvl="0" marL="45720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0420494e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0420494e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da967d21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da967d21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da967d21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da967d21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0420494e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0420494e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ffffa61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ffffa61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3861841d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3861841d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Which data will be created/collected (What? Where? When? Who? How?). </a:t>
            </a:r>
            <a:endParaRPr/>
          </a:p>
          <a:p>
            <a:pPr indent="-298450" lvl="0" marL="457200" rtl="0" algn="l">
              <a:spcBef>
                <a:spcPts val="0"/>
              </a:spcBef>
              <a:spcAft>
                <a:spcPts val="0"/>
              </a:spcAft>
              <a:buSzPts val="1100"/>
              <a:buChar char="●"/>
            </a:pPr>
            <a:r>
              <a:rPr lang="de"/>
              <a:t>Set up a collection protocol/sampling strategy. Communicate your collection protocol to the involved team.</a:t>
            </a:r>
            <a:endParaRPr/>
          </a:p>
          <a:p>
            <a:pPr indent="-298450" lvl="0" marL="457200" rtl="0" algn="l">
              <a:spcBef>
                <a:spcPts val="0"/>
              </a:spcBef>
              <a:spcAft>
                <a:spcPts val="0"/>
              </a:spcAft>
              <a:buSzPts val="1100"/>
              <a:buChar char="●"/>
            </a:pPr>
            <a:r>
              <a:rPr lang="de"/>
              <a:t>Organize the logistics, e.g. gain collection permits (if required).</a:t>
            </a:r>
            <a:endParaRPr/>
          </a:p>
          <a:p>
            <a:pPr indent="-298450" lvl="0" marL="457200" rtl="0" algn="l">
              <a:spcBef>
                <a:spcPts val="0"/>
              </a:spcBef>
              <a:spcAft>
                <a:spcPts val="0"/>
              </a:spcAft>
              <a:buSzPts val="1100"/>
              <a:buChar char="●"/>
            </a:pPr>
            <a:r>
              <a:rPr lang="de"/>
              <a:t>How many populations/individuals/samples you need to gain significant results? Power analysis</a:t>
            </a:r>
            <a:endParaRPr/>
          </a:p>
          <a:p>
            <a:pPr indent="-298450" lvl="0" marL="457200" rtl="0" algn="l">
              <a:spcBef>
                <a:spcPts val="0"/>
              </a:spcBef>
              <a:spcAft>
                <a:spcPts val="0"/>
              </a:spcAft>
              <a:buSzPts val="1100"/>
              <a:buChar char="●"/>
            </a:pPr>
            <a:r>
              <a:rPr lang="de"/>
              <a:t>Ensure that your data will be compatible with standards.Use consistent naming convention and coding throughout the whole research project/team</a:t>
            </a:r>
            <a:endParaRPr/>
          </a:p>
          <a:p>
            <a:pPr indent="-298450" lvl="0" marL="457200" rtl="0" algn="l">
              <a:spcBef>
                <a:spcPts val="0"/>
              </a:spcBef>
              <a:spcAft>
                <a:spcPts val="0"/>
              </a:spcAft>
              <a:buSzPts val="1100"/>
              <a:buChar char="●"/>
            </a:pPr>
            <a:r>
              <a:rPr lang="de"/>
              <a:t>Choose appropriate software and non-proprietary formats that are suited for long-term preservation and re-use.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0420494e9_1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0420494e9_1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3861841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3861841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As soon as the data are entered in spreadsheets/databases, you can start with basic quality assurance.</a:t>
            </a:r>
            <a:endParaRPr/>
          </a:p>
          <a:p>
            <a:pPr indent="-298450" lvl="0" marL="457200" rtl="0" algn="l">
              <a:spcBef>
                <a:spcPts val="0"/>
              </a:spcBef>
              <a:spcAft>
                <a:spcPts val="0"/>
              </a:spcAft>
              <a:buSzPts val="1100"/>
              <a:buChar char="●"/>
            </a:pPr>
            <a:r>
              <a:rPr lang="de"/>
              <a:t>Double check manually-entered data</a:t>
            </a:r>
            <a:endParaRPr/>
          </a:p>
          <a:p>
            <a:pPr indent="-298450" lvl="0" marL="457200" rtl="0" algn="l">
              <a:spcBef>
                <a:spcPts val="0"/>
              </a:spcBef>
              <a:spcAft>
                <a:spcPts val="0"/>
              </a:spcAft>
              <a:buSzPts val="1100"/>
              <a:buChar char="●"/>
            </a:pPr>
            <a:r>
              <a:rPr lang="de"/>
              <a:t>Check the consistency of the format throughout the data set</a:t>
            </a:r>
            <a:endParaRPr/>
          </a:p>
          <a:p>
            <a:pPr indent="-298450" lvl="0" marL="457200" rtl="0" algn="l">
              <a:spcBef>
                <a:spcPts val="0"/>
              </a:spcBef>
              <a:spcAft>
                <a:spcPts val="0"/>
              </a:spcAft>
              <a:buSzPts val="1100"/>
              <a:buChar char="●"/>
            </a:pPr>
            <a:r>
              <a:rPr lang="de"/>
              <a:t>Data cleaning process. Detect and delete errors (data entry errors, measurement errors, distillation errors, data integration errors) </a:t>
            </a:r>
            <a:endParaRPr/>
          </a:p>
          <a:p>
            <a:pPr indent="-298450" lvl="1" marL="914400" rtl="0" algn="l">
              <a:spcBef>
                <a:spcPts val="0"/>
              </a:spcBef>
              <a:spcAft>
                <a:spcPts val="0"/>
              </a:spcAft>
              <a:buSzPts val="1100"/>
              <a:buChar char="○"/>
            </a:pPr>
            <a:r>
              <a:rPr lang="de"/>
              <a:t>Use visualization + descriptive analysis</a:t>
            </a:r>
            <a:endParaRPr/>
          </a:p>
          <a:p>
            <a:pPr indent="-298450" lvl="1" marL="914400" rtl="0" algn="l">
              <a:spcBef>
                <a:spcPts val="0"/>
              </a:spcBef>
              <a:spcAft>
                <a:spcPts val="0"/>
              </a:spcAft>
              <a:buSzPts val="1100"/>
              <a:buChar char="○"/>
            </a:pPr>
            <a:r>
              <a:rPr lang="de"/>
              <a:t>Backflow of cleaned data into source and replacement of errors.</a:t>
            </a:r>
            <a:endParaRPr/>
          </a:p>
          <a:p>
            <a:pPr indent="-298450" lvl="1" marL="914400" rtl="0" algn="l">
              <a:spcBef>
                <a:spcPts val="0"/>
              </a:spcBef>
              <a:spcAft>
                <a:spcPts val="0"/>
              </a:spcAft>
              <a:buSzPts val="1100"/>
              <a:buChar char="○"/>
            </a:pPr>
            <a:r>
              <a:rPr lang="de"/>
              <a:t>Save cleaned dataset as a new version</a:t>
            </a:r>
            <a:endParaRPr/>
          </a:p>
          <a:p>
            <a:pPr indent="-298450" lvl="0" marL="457200" rtl="0" algn="l">
              <a:spcBef>
                <a:spcPts val="0"/>
              </a:spcBef>
              <a:spcAft>
                <a:spcPts val="0"/>
              </a:spcAft>
              <a:buSzPts val="1100"/>
              <a:buChar char="●"/>
            </a:pPr>
            <a:r>
              <a:rPr lang="de"/>
              <a:t>Document the cleaning process in a script (transformation workflow/mapping rules).</a:t>
            </a:r>
            <a:endParaRPr/>
          </a:p>
          <a:p>
            <a:pPr indent="-298450" lvl="0" marL="457200" rtl="0" algn="l">
              <a:spcBef>
                <a:spcPts val="0"/>
              </a:spcBef>
              <a:spcAft>
                <a:spcPts val="0"/>
              </a:spcAft>
              <a:buSzPts val="1100"/>
              <a:buChar char="●"/>
            </a:pPr>
            <a:r>
              <a:rPr lang="de"/>
              <a:t>At later stages further discrepancies could be detected and eliminated. Document each change to the data carefully!</a:t>
            </a:r>
            <a:endParaRPr/>
          </a:p>
          <a:p>
            <a:pPr indent="-298450" lvl="0" marL="457200" rtl="0" algn="l">
              <a:spcBef>
                <a:spcPts val="0"/>
              </a:spcBef>
              <a:spcAft>
                <a:spcPts val="0"/>
              </a:spcAft>
              <a:buSzPts val="1100"/>
              <a:buChar char="●"/>
            </a:pPr>
            <a:r>
              <a:rPr lang="de"/>
              <a:t>Communicate data quality using either coding/flagging within the data set, or in the metadata. Be precise!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3861841d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3861841d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3861841d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3861841d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Start early with the description of your data</a:t>
            </a:r>
            <a:endParaRPr/>
          </a:p>
          <a:p>
            <a:pPr indent="-298450" lvl="0" marL="457200" rtl="0" algn="l">
              <a:spcBef>
                <a:spcPts val="0"/>
              </a:spcBef>
              <a:spcAft>
                <a:spcPts val="0"/>
              </a:spcAft>
              <a:buSzPts val="1100"/>
              <a:buChar char="●"/>
            </a:pPr>
            <a:r>
              <a:rPr lang="de"/>
              <a:t>The description should include the technical context (names of datasets and data files in the datasets, versioning, file format, (processing of data), hardware/software, methods, tools, instruments used for data collection.</a:t>
            </a:r>
            <a:endParaRPr/>
          </a:p>
          <a:p>
            <a:pPr indent="-298450" lvl="0" marL="457200" rtl="0" algn="l">
              <a:spcBef>
                <a:spcPts val="0"/>
              </a:spcBef>
              <a:spcAft>
                <a:spcPts val="0"/>
              </a:spcAft>
              <a:buSzPts val="1100"/>
              <a:buChar char="●"/>
            </a:pPr>
            <a:r>
              <a:rPr lang="de"/>
              <a:t>State who was and is involved in the study (collectors, stakeholders, funders, contact person for questions).</a:t>
            </a:r>
            <a:endParaRPr/>
          </a:p>
          <a:p>
            <a:pPr indent="-298450" lvl="0" marL="457200" rtl="0" algn="l">
              <a:spcBef>
                <a:spcPts val="0"/>
              </a:spcBef>
              <a:spcAft>
                <a:spcPts val="0"/>
              </a:spcAft>
              <a:buSzPts val="1100"/>
              <a:buChar char="●"/>
            </a:pPr>
            <a:r>
              <a:rPr lang="de"/>
              <a:t>State the precision, units and formats of data. Which codes and abbreviations were used?</a:t>
            </a:r>
            <a:endParaRPr/>
          </a:p>
          <a:p>
            <a:pPr indent="-298450" lvl="0" marL="457200" rtl="0" algn="l">
              <a:spcBef>
                <a:spcPts val="0"/>
              </a:spcBef>
              <a:spcAft>
                <a:spcPts val="0"/>
              </a:spcAft>
              <a:buSzPts val="1100"/>
              <a:buChar char="●"/>
            </a:pPr>
            <a:r>
              <a:rPr lang="de"/>
              <a:t>Use appropriate metadata standards where possible to avoid errors and to make your metadata compatible.</a:t>
            </a:r>
            <a:endParaRPr/>
          </a:p>
          <a:p>
            <a:pPr indent="-298450" lvl="0" marL="457200" rtl="0" algn="l">
              <a:spcBef>
                <a:spcPts val="0"/>
              </a:spcBef>
              <a:spcAft>
                <a:spcPts val="0"/>
              </a:spcAft>
              <a:buSzPts val="1100"/>
              <a:buChar char="●"/>
            </a:pPr>
            <a:r>
              <a:rPr lang="de"/>
              <a:t>Define how you want your data to be cited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3861841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3861841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Select data that will be most useful for future data user</a:t>
            </a:r>
            <a:r>
              <a:rPr lang="de"/>
              <a:t>s. What do you want people to be able to do with your data?</a:t>
            </a:r>
            <a:endParaRPr/>
          </a:p>
          <a:p>
            <a:pPr indent="-298450" lvl="0" marL="457200" rtl="0" algn="l">
              <a:spcBef>
                <a:spcPts val="0"/>
              </a:spcBef>
              <a:spcAft>
                <a:spcPts val="0"/>
              </a:spcAft>
              <a:buSzPts val="1100"/>
              <a:buChar char="●"/>
            </a:pPr>
            <a:r>
              <a:rPr lang="de"/>
              <a:t>Check data against spyware or malware.</a:t>
            </a:r>
            <a:endParaRPr/>
          </a:p>
          <a:p>
            <a:pPr indent="-298450" lvl="0" marL="457200" rtl="0" algn="l">
              <a:spcBef>
                <a:spcPts val="0"/>
              </a:spcBef>
              <a:spcAft>
                <a:spcPts val="0"/>
              </a:spcAft>
              <a:buSzPts val="1100"/>
              <a:buChar char="●"/>
            </a:pPr>
            <a:r>
              <a:rPr lang="de"/>
              <a:t>Assess the metadata (technical and descriptive): ensure correct description and compatible formats, use defined terminology for easier searchability</a:t>
            </a:r>
            <a:endParaRPr/>
          </a:p>
          <a:p>
            <a:pPr indent="-298450" lvl="0" marL="457200" rtl="0" algn="l">
              <a:spcBef>
                <a:spcPts val="0"/>
              </a:spcBef>
              <a:spcAft>
                <a:spcPts val="0"/>
              </a:spcAft>
              <a:buSzPts val="1100"/>
              <a:buChar char="●"/>
            </a:pPr>
            <a:r>
              <a:rPr lang="de"/>
              <a:t>Upload your data package.</a:t>
            </a:r>
            <a:endParaRPr/>
          </a:p>
          <a:p>
            <a:pPr indent="-298450" lvl="0" marL="457200" rtl="0" algn="l">
              <a:spcBef>
                <a:spcPts val="0"/>
              </a:spcBef>
              <a:spcAft>
                <a:spcPts val="0"/>
              </a:spcAft>
              <a:buSzPts val="1100"/>
              <a:buChar char="●"/>
            </a:pPr>
            <a:r>
              <a:rPr lang="de"/>
              <a:t>Preservation: Usually done by archives, repository etc.</a:t>
            </a:r>
            <a:endParaRPr/>
          </a:p>
          <a:p>
            <a:pPr indent="-298450" lvl="0" marL="457200" rtl="0" algn="l">
              <a:spcBef>
                <a:spcPts val="0"/>
              </a:spcBef>
              <a:spcAft>
                <a:spcPts val="0"/>
              </a:spcAft>
              <a:buSzPts val="1100"/>
              <a:buChar char="●"/>
            </a:pPr>
            <a:r>
              <a:rPr lang="de"/>
              <a:t>Potentially migrate to open access formats. Keep original!</a:t>
            </a:r>
            <a:endParaRPr/>
          </a:p>
          <a:p>
            <a:pPr indent="-298450" lvl="0" marL="457200" rtl="0" algn="l">
              <a:spcBef>
                <a:spcPts val="0"/>
              </a:spcBef>
              <a:spcAft>
                <a:spcPts val="0"/>
              </a:spcAft>
              <a:buSzPts val="1100"/>
              <a:buChar char="●"/>
            </a:pPr>
            <a:r>
              <a:rPr lang="de"/>
              <a:t>Think about medium (who still has a cd driver?)</a:t>
            </a:r>
            <a:endParaRPr/>
          </a:p>
          <a:p>
            <a:pPr indent="-298450" lvl="0" marL="457200" rtl="0" algn="l">
              <a:spcBef>
                <a:spcPts val="0"/>
              </a:spcBef>
              <a:spcAft>
                <a:spcPts val="0"/>
              </a:spcAft>
              <a:buSzPts val="1100"/>
              <a:buChar char="●"/>
            </a:pPr>
            <a:r>
              <a:rPr lang="de"/>
              <a:t>Document all migration procedures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3861841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3861841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Discover available and suitable data sets for developing new research questions, for testing or comparing them with your own data by using e.g. geographical overlays.</a:t>
            </a:r>
            <a:endParaRPr/>
          </a:p>
          <a:p>
            <a:pPr indent="-298450" lvl="0" marL="457200" rtl="0" algn="l">
              <a:spcBef>
                <a:spcPts val="0"/>
              </a:spcBef>
              <a:spcAft>
                <a:spcPts val="0"/>
              </a:spcAft>
              <a:buSzPts val="1100"/>
              <a:buChar char="●"/>
            </a:pPr>
            <a:r>
              <a:rPr lang="de"/>
              <a:t>search terms will influence the data discovery</a:t>
            </a:r>
            <a:endParaRPr/>
          </a:p>
          <a:p>
            <a:pPr indent="-298450" lvl="0" marL="457200" rtl="0" algn="l">
              <a:spcBef>
                <a:spcPts val="0"/>
              </a:spcBef>
              <a:spcAft>
                <a:spcPts val="0"/>
              </a:spcAft>
              <a:buSzPts val="1100"/>
              <a:buChar char="●"/>
            </a:pPr>
            <a:r>
              <a:rPr lang="de"/>
              <a:t>gather information about access rights:</a:t>
            </a:r>
            <a:endParaRPr/>
          </a:p>
          <a:p>
            <a:pPr indent="-298450" lvl="1" marL="914400" rtl="0" algn="l">
              <a:spcBef>
                <a:spcPts val="0"/>
              </a:spcBef>
              <a:spcAft>
                <a:spcPts val="0"/>
              </a:spcAft>
              <a:buSzPts val="1100"/>
              <a:buChar char="○"/>
            </a:pPr>
            <a:r>
              <a:rPr lang="de"/>
              <a:t>register at data platform?</a:t>
            </a:r>
            <a:endParaRPr/>
          </a:p>
          <a:p>
            <a:pPr indent="-298450" lvl="1" marL="914400" rtl="0" algn="l">
              <a:spcBef>
                <a:spcPts val="0"/>
              </a:spcBef>
              <a:spcAft>
                <a:spcPts val="0"/>
              </a:spcAft>
              <a:buSzPts val="1100"/>
              <a:buChar char="○"/>
            </a:pPr>
            <a:r>
              <a:rPr lang="de"/>
              <a:t>Contact owner?</a:t>
            </a:r>
            <a:endParaRPr/>
          </a:p>
          <a:p>
            <a:pPr indent="-298450" lvl="1" marL="914400" rtl="0" algn="l">
              <a:spcBef>
                <a:spcPts val="0"/>
              </a:spcBef>
              <a:spcAft>
                <a:spcPts val="0"/>
              </a:spcAft>
              <a:buSzPts val="1100"/>
              <a:buChar char="○"/>
            </a:pPr>
            <a:r>
              <a:rPr lang="de"/>
              <a:t>Citation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3861841d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3861841d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3861841d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e3861841d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Good data management planning is the key. --&gt; use existing tools and workbenches for data collection, assurance, description, submission and discovery.</a:t>
            </a:r>
            <a:endParaRPr/>
          </a:p>
          <a:p>
            <a:pPr indent="-298450" lvl="0" marL="457200" rtl="0" algn="l">
              <a:spcBef>
                <a:spcPts val="0"/>
              </a:spcBef>
              <a:spcAft>
                <a:spcPts val="0"/>
              </a:spcAft>
              <a:buSzPts val="1100"/>
              <a:buChar char="●"/>
            </a:pPr>
            <a:r>
              <a:rPr lang="de"/>
              <a:t>Understand the data → dig into it, visualization! Plot maps, summarize data frames etc.</a:t>
            </a:r>
            <a:endParaRPr/>
          </a:p>
          <a:p>
            <a:pPr indent="-298450" lvl="0" marL="457200" rtl="0" algn="l">
              <a:spcBef>
                <a:spcPts val="0"/>
              </a:spcBef>
              <a:spcAft>
                <a:spcPts val="0"/>
              </a:spcAft>
              <a:buSzPts val="1100"/>
              <a:buChar char="●"/>
            </a:pPr>
            <a:r>
              <a:rPr lang="de"/>
              <a:t>Integrate using domain-typical, standardized terminology</a:t>
            </a:r>
            <a:endParaRPr/>
          </a:p>
          <a:p>
            <a:pPr indent="-298450" lvl="0" marL="457200" rtl="0" algn="l">
              <a:spcBef>
                <a:spcPts val="0"/>
              </a:spcBef>
              <a:spcAft>
                <a:spcPts val="0"/>
              </a:spcAft>
              <a:buSzPts val="1100"/>
              <a:buChar char="●"/>
            </a:pPr>
            <a:r>
              <a:rPr lang="de"/>
              <a:t>Ensure that formats and parameters are compatible (date, resolution, metric units).</a:t>
            </a:r>
            <a:endParaRPr/>
          </a:p>
          <a:p>
            <a:pPr indent="-298450" lvl="0" marL="457200" rtl="0" algn="l">
              <a:spcBef>
                <a:spcPts val="0"/>
              </a:spcBef>
              <a:spcAft>
                <a:spcPts val="0"/>
              </a:spcAft>
              <a:buSzPts val="1100"/>
              <a:buChar char="●"/>
            </a:pPr>
            <a:r>
              <a:rPr lang="de"/>
              <a:t>Prevent duplication! Check unique identifiers</a:t>
            </a:r>
            <a:endParaRPr/>
          </a:p>
          <a:p>
            <a:pPr indent="-298450" lvl="0" marL="457200" rtl="0" algn="l">
              <a:spcBef>
                <a:spcPts val="0"/>
              </a:spcBef>
              <a:spcAft>
                <a:spcPts val="0"/>
              </a:spcAft>
              <a:buSzPts val="1100"/>
              <a:buChar char="●"/>
            </a:pPr>
            <a:r>
              <a:rPr lang="de"/>
              <a:t>Document the data integration process (script, workflow) and describe it in the metadata.</a:t>
            </a:r>
            <a:endParaRPr/>
          </a:p>
          <a:p>
            <a:pPr indent="-298450" lvl="0" marL="457200" rtl="0" algn="l">
              <a:spcBef>
                <a:spcPts val="0"/>
              </a:spcBef>
              <a:spcAft>
                <a:spcPts val="0"/>
              </a:spcAft>
              <a:buSzPts val="1100"/>
              <a:buChar char="●"/>
            </a:pPr>
            <a:r>
              <a:rPr lang="de"/>
              <a:t>Establish a proper citation of the data sets you used (data provenance)!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3861841d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3861841d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3861841d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3861841d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3861841d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e3861841d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3861841d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3861841d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Reproducibility </a:t>
            </a:r>
            <a:r>
              <a:rPr lang="de"/>
              <a:t>is a crucial aspect, e.g. for verification of results or for data reuse.</a:t>
            </a:r>
            <a:r>
              <a:rPr lang="de"/>
              <a:t> </a:t>
            </a:r>
            <a:endParaRPr/>
          </a:p>
          <a:p>
            <a:pPr indent="-298450" lvl="0" marL="457200" rtl="0" algn="l">
              <a:spcBef>
                <a:spcPts val="0"/>
              </a:spcBef>
              <a:spcAft>
                <a:spcPts val="0"/>
              </a:spcAft>
              <a:buSzPts val="1100"/>
              <a:buChar char="●"/>
            </a:pPr>
            <a:r>
              <a:rPr lang="de"/>
              <a:t>Thus, document your analysis, use scripts instead of manual processing, point and click tools etc.</a:t>
            </a:r>
            <a:endParaRPr/>
          </a:p>
          <a:p>
            <a:pPr indent="-298450" lvl="0" marL="457200" rtl="0" algn="l">
              <a:spcBef>
                <a:spcPts val="0"/>
              </a:spcBef>
              <a:spcAft>
                <a:spcPts val="0"/>
              </a:spcAft>
              <a:buSzPts val="1100"/>
              <a:buChar char="●"/>
            </a:pPr>
            <a:r>
              <a:rPr lang="de"/>
              <a:t>Be as detailed as possible when writing the process metadata! </a:t>
            </a:r>
            <a:endParaRPr/>
          </a:p>
          <a:p>
            <a:pPr indent="-298450" lvl="0" marL="457200" rtl="0" algn="l">
              <a:spcBef>
                <a:spcPts val="0"/>
              </a:spcBef>
              <a:spcAft>
                <a:spcPts val="0"/>
              </a:spcAft>
              <a:buSzPts val="1100"/>
              <a:buChar char="●"/>
            </a:pPr>
            <a:r>
              <a:rPr lang="de"/>
              <a:t>Find appropriate software that is ideally open-source (e.g. </a:t>
            </a:r>
            <a:r>
              <a:rPr lang="de" u="sng">
                <a:solidFill>
                  <a:schemeClr val="hlink"/>
                </a:solidFill>
                <a:hlinkClick r:id="rId2"/>
              </a:rPr>
              <a:t> R</a:t>
            </a:r>
            <a:r>
              <a:rPr lang="de"/>
              <a:t>). </a:t>
            </a:r>
            <a:endParaRPr/>
          </a:p>
          <a:p>
            <a:pPr indent="-298450" lvl="0" marL="457200" rtl="0" algn="l">
              <a:spcBef>
                <a:spcPts val="0"/>
              </a:spcBef>
              <a:spcAft>
                <a:spcPts val="0"/>
              </a:spcAft>
              <a:buSzPts val="1100"/>
              <a:buChar char="●"/>
            </a:pPr>
            <a:r>
              <a:rPr lang="de"/>
              <a:t>Describe how the algorithm is applied.</a:t>
            </a:r>
            <a:endParaRPr/>
          </a:p>
          <a:p>
            <a:pPr indent="-298450" lvl="0" marL="457200" rtl="0" algn="l">
              <a:spcBef>
                <a:spcPts val="0"/>
              </a:spcBef>
              <a:spcAft>
                <a:spcPts val="0"/>
              </a:spcAft>
              <a:buSzPts val="1100"/>
              <a:buChar char="●"/>
            </a:pPr>
            <a:r>
              <a:rPr lang="de"/>
              <a:t>Apply data mining to verify your dataset</a:t>
            </a:r>
            <a:endParaRPr/>
          </a:p>
          <a:p>
            <a:pPr indent="-298450" lvl="0" marL="457200" rtl="0" algn="l">
              <a:spcBef>
                <a:spcPts val="0"/>
              </a:spcBef>
              <a:spcAft>
                <a:spcPts val="0"/>
              </a:spcAft>
              <a:buSzPts val="1100"/>
              <a:buChar char="●"/>
            </a:pPr>
            <a:r>
              <a:rPr lang="de"/>
              <a:t>Decide which statistical model fits the data best and perform your analysis.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3861841d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3861841d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Prefer journals that promote data publication and encourage other data authors to cite data and to make their own data available for reuse.</a:t>
            </a:r>
            <a:endParaRPr/>
          </a:p>
          <a:p>
            <a:pPr indent="-298450" lvl="0" marL="457200" rtl="0" algn="l">
              <a:spcBef>
                <a:spcPts val="0"/>
              </a:spcBef>
              <a:spcAft>
                <a:spcPts val="0"/>
              </a:spcAft>
              <a:buSzPts val="1100"/>
              <a:buChar char="●"/>
            </a:pPr>
            <a:r>
              <a:rPr lang="de"/>
              <a:t>Publish data with persistent identifier (e.g. DOI) and in long-term archives. Journal supplements are no alternative (hard to cite, might move, less visible)  </a:t>
            </a:r>
            <a:endParaRPr/>
          </a:p>
          <a:p>
            <a:pPr indent="-298450" lvl="0" marL="457200" rtl="0" algn="l">
              <a:spcBef>
                <a:spcPts val="0"/>
              </a:spcBef>
              <a:spcAft>
                <a:spcPts val="0"/>
              </a:spcAft>
              <a:buSzPts val="1100"/>
              <a:buChar char="●"/>
            </a:pPr>
            <a:r>
              <a:rPr lang="de"/>
              <a:t>You can decide if you want to impose an embargo for a pre-defined time on your data, before or even after academic publication.</a:t>
            </a:r>
            <a:endParaRPr/>
          </a:p>
          <a:p>
            <a:pPr indent="-298450" lvl="0" marL="457200" rtl="0" algn="l">
              <a:spcBef>
                <a:spcPts val="0"/>
              </a:spcBef>
              <a:spcAft>
                <a:spcPts val="0"/>
              </a:spcAft>
              <a:buSzPts val="1100"/>
              <a:buChar char="●"/>
            </a:pPr>
            <a:r>
              <a:rPr lang="de"/>
              <a:t>Cross-reference research article and data set repository  </a:t>
            </a:r>
            <a:endParaRPr/>
          </a:p>
          <a:p>
            <a:pPr indent="-298450" lvl="0" marL="457200" rtl="0" algn="l">
              <a:spcBef>
                <a:spcPts val="0"/>
              </a:spcBef>
              <a:spcAft>
                <a:spcPts val="0"/>
              </a:spcAft>
              <a:buSzPts val="1100"/>
              <a:buChar char="●"/>
            </a:pPr>
            <a:r>
              <a:rPr lang="de"/>
              <a:t>Update your archived data sets as soon as newer versions are available.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3861841d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3861841d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How relevant was the content to your own research project?</a:t>
            </a:r>
            <a:endParaRPr/>
          </a:p>
          <a:p>
            <a:pPr indent="0" lvl="0" marL="0" rtl="0" algn="l">
              <a:spcBef>
                <a:spcPts val="0"/>
              </a:spcBef>
              <a:spcAft>
                <a:spcPts val="0"/>
              </a:spcAft>
              <a:buNone/>
            </a:pPr>
            <a:r>
              <a:rPr lang="de"/>
              <a:t>Will you adapt your research workflow?</a:t>
            </a:r>
            <a:endParaRPr/>
          </a:p>
          <a:p>
            <a:pPr indent="0" lvl="0" marL="0" rtl="0" algn="l">
              <a:spcBef>
                <a:spcPts val="0"/>
              </a:spcBef>
              <a:spcAft>
                <a:spcPts val="0"/>
              </a:spcAft>
              <a:buNone/>
            </a:pPr>
            <a:r>
              <a:rPr lang="de"/>
              <a:t>Is data stewardship underrated, overrated, etc?</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3b24987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e3b24987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dda967d215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dda967d215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0420494e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0420494e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Note how genbank was ~20 years earlier than gbif/ebird </a:t>
            </a:r>
            <a:endParaRPr/>
          </a:p>
          <a:p>
            <a:pPr indent="0" lvl="0" marL="0" rtl="0" algn="l">
              <a:spcBef>
                <a:spcPts val="0"/>
              </a:spcBef>
              <a:spcAft>
                <a:spcPts val="0"/>
              </a:spcAft>
              <a:buNone/>
            </a:pPr>
            <a:r>
              <a:rPr lang="de"/>
              <a:t>→ collaboration and data sharing is a matter of scientific culture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0420494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0420494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Volume: Several Terabyte - Petabyte</a:t>
            </a:r>
            <a:endParaRPr/>
          </a:p>
          <a:p>
            <a:pPr indent="0" lvl="0" marL="0" rtl="0" algn="l">
              <a:spcBef>
                <a:spcPts val="0"/>
              </a:spcBef>
              <a:spcAft>
                <a:spcPts val="0"/>
              </a:spcAft>
              <a:buNone/>
            </a:pPr>
            <a:r>
              <a:rPr lang="de"/>
              <a:t>Velocity: Biomonitoring, soundscapes, m</a:t>
            </a:r>
            <a:endParaRPr/>
          </a:p>
          <a:p>
            <a:pPr indent="0" lvl="0" marL="0" rtl="0" algn="l">
              <a:spcBef>
                <a:spcPts val="0"/>
              </a:spcBef>
              <a:spcAft>
                <a:spcPts val="0"/>
              </a:spcAft>
              <a:buNone/>
            </a:pPr>
            <a:r>
              <a:rPr lang="de"/>
              <a:t>Variety: Data types, unstructured data</a:t>
            </a:r>
            <a:endParaRPr/>
          </a:p>
          <a:p>
            <a:pPr indent="0" lvl="0" marL="0" rtl="0" algn="l">
              <a:spcBef>
                <a:spcPts val="0"/>
              </a:spcBef>
              <a:spcAft>
                <a:spcPts val="0"/>
              </a:spcAft>
              <a:buNone/>
            </a:pPr>
            <a:r>
              <a:rPr lang="de"/>
              <a:t>Veracity: Biases, gaps, accurracy, etc.</a:t>
            </a:r>
            <a:endParaRPr/>
          </a:p>
          <a:p>
            <a:pPr indent="0" lvl="0" marL="0" rtl="0" algn="l">
              <a:spcBef>
                <a:spcPts val="0"/>
              </a:spcBef>
              <a:spcAft>
                <a:spcPts val="0"/>
              </a:spcAft>
              <a:buNone/>
            </a:pPr>
            <a:r>
              <a:rPr lang="de"/>
              <a:t>Does this describe your typical research project?</a:t>
            </a:r>
            <a:r>
              <a:rPr lang="de"/>
              <a:t> Probably not!</a:t>
            </a:r>
            <a:endParaRPr/>
          </a:p>
          <a:p>
            <a:pPr indent="0" lvl="0" marL="0" rtl="0" algn="l">
              <a:spcBef>
                <a:spcPts val="0"/>
              </a:spcBef>
              <a:spcAft>
                <a:spcPts val="0"/>
              </a:spcAft>
              <a:buNone/>
            </a:pPr>
            <a:r>
              <a:rPr lang="de"/>
              <a:t>Aim of this workshop: Make your data part of big biodiversity data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f7c17653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f7c17653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We have a lot of data! Much of it has to be mobilized/digitized rather than created</a:t>
            </a:r>
            <a:endParaRPr/>
          </a:p>
          <a:p>
            <a:pPr indent="-298450" lvl="0" marL="457200" rtl="0" algn="l">
              <a:spcBef>
                <a:spcPts val="0"/>
              </a:spcBef>
              <a:spcAft>
                <a:spcPts val="0"/>
              </a:spcAft>
              <a:buSzPts val="1100"/>
              <a:buChar char="●"/>
            </a:pPr>
            <a:r>
              <a:rPr lang="de"/>
              <a:t>We increasingly have access to big data generation tools: eDNA, satellite movement tracking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0420494e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0420494e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0420494e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0420494e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076275"/>
            <a:ext cx="6517500" cy="4067100"/>
          </a:xfrm>
          <a:prstGeom prst="rect">
            <a:avLst/>
          </a:prstGeom>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9" name="Google Shape;19;p4"/>
          <p:cNvSpPr txBox="1"/>
          <p:nvPr/>
        </p:nvSpPr>
        <p:spPr>
          <a:xfrm>
            <a:off x="5023800" y="0"/>
            <a:ext cx="404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de">
                <a:solidFill>
                  <a:srgbClr val="434343"/>
                </a:solidFill>
              </a:rPr>
              <a:t>Big Data Ecology</a:t>
            </a:r>
            <a:endParaRPr b="1">
              <a:solidFill>
                <a:srgbClr val="434343"/>
              </a:solidFill>
            </a:endParaRPr>
          </a:p>
        </p:txBody>
      </p:sp>
      <p:cxnSp>
        <p:nvCxnSpPr>
          <p:cNvPr id="20" name="Google Shape;20;p4"/>
          <p:cNvCxnSpPr/>
          <p:nvPr/>
        </p:nvCxnSpPr>
        <p:spPr>
          <a:xfrm>
            <a:off x="206250" y="392763"/>
            <a:ext cx="8731500" cy="0"/>
          </a:xfrm>
          <a:prstGeom prst="straightConnector1">
            <a:avLst/>
          </a:prstGeom>
          <a:noFill/>
          <a:ln cap="flat" cmpd="sng" w="19050">
            <a:solidFill>
              <a:srgbClr val="1C4587"/>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eobon.org/ebvs/what-are-ebvs/" TargetMode="External"/><Relationship Id="rId4" Type="http://schemas.openxmlformats.org/officeDocument/2006/relationships/hyperlink" Target="https://vocab.lternet.edu/vocab/vocab/index.php" TargetMode="External"/><Relationship Id="rId5" Type="http://schemas.openxmlformats.org/officeDocument/2006/relationships/hyperlink" Target="https://www.gbif.org/darwin-core" TargetMode="External"/><Relationship Id="rId6" Type="http://schemas.openxmlformats.org/officeDocument/2006/relationships/hyperlink" Target="https://eml.ecoinformatics.org/" TargetMode="External"/><Relationship Id="rId7" Type="http://schemas.openxmlformats.org/officeDocument/2006/relationships/hyperlink" Target="https://www.tdwg.org/standards/abc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www.obofoundry.org/" TargetMode="External"/><Relationship Id="rId5" Type="http://schemas.openxmlformats.org/officeDocument/2006/relationships/hyperlink" Target="http://www.environmentontolo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ataone.org/" TargetMode="External"/><Relationship Id="rId4" Type="http://schemas.openxmlformats.org/officeDocument/2006/relationships/hyperlink" Target="https://www.gbif.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forschungsdaten.org/index.php/Data_Management_Pl%C3%A4ne" TargetMode="External"/><Relationship Id="rId4" Type="http://schemas.openxmlformats.org/officeDocument/2006/relationships/hyperlink" Target="https://www.dfg.de/en/research_funding/proposal_review_decision/applicants/research_data/index.html#anker6223729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padlet.com/zurelllab/bigdataecology" TargetMode="External"/><Relationship Id="rId4" Type="http://schemas.openxmlformats.org/officeDocument/2006/relationships/hyperlink" Target="mailto:chr.koenig@outlook.com" TargetMode="External"/><Relationship Id="rId5" Type="http://schemas.openxmlformats.org/officeDocument/2006/relationships/hyperlink" Target="mailto:damaris.zurell@uni-potsdam.d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2391" t="0"/>
          <a:stretch/>
        </p:blipFill>
        <p:spPr>
          <a:xfrm>
            <a:off x="777975" y="2453125"/>
            <a:ext cx="2882555" cy="2690374"/>
          </a:xfrm>
          <a:prstGeom prst="rect">
            <a:avLst/>
          </a:prstGeom>
          <a:noFill/>
          <a:ln>
            <a:noFill/>
          </a:ln>
        </p:spPr>
      </p:pic>
      <p:pic>
        <p:nvPicPr>
          <p:cNvPr id="56" name="Google Shape;56;p13"/>
          <p:cNvPicPr preferRelativeResize="0"/>
          <p:nvPr/>
        </p:nvPicPr>
        <p:blipFill>
          <a:blip r:embed="rId4">
            <a:alphaModFix/>
          </a:blip>
          <a:stretch>
            <a:fillRect/>
          </a:stretch>
        </p:blipFill>
        <p:spPr>
          <a:xfrm>
            <a:off x="7606926" y="25901"/>
            <a:ext cx="1519800" cy="1088350"/>
          </a:xfrm>
          <a:prstGeom prst="rect">
            <a:avLst/>
          </a:prstGeom>
          <a:noFill/>
          <a:ln>
            <a:noFill/>
          </a:ln>
        </p:spPr>
      </p:pic>
      <p:sp>
        <p:nvSpPr>
          <p:cNvPr id="57" name="Google Shape;57;p13"/>
          <p:cNvSpPr txBox="1"/>
          <p:nvPr>
            <p:ph type="ctrTitle"/>
          </p:nvPr>
        </p:nvSpPr>
        <p:spPr>
          <a:xfrm>
            <a:off x="311708" y="-3222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de"/>
              <a:t>Big Data </a:t>
            </a:r>
            <a:r>
              <a:rPr lang="de"/>
              <a:t>Ecology</a:t>
            </a:r>
            <a:endParaRPr/>
          </a:p>
        </p:txBody>
      </p:sp>
      <p:sp>
        <p:nvSpPr>
          <p:cNvPr id="58" name="Google Shape;58;p13"/>
          <p:cNvSpPr txBox="1"/>
          <p:nvPr>
            <p:ph idx="1" type="subTitle"/>
          </p:nvPr>
        </p:nvSpPr>
        <p:spPr>
          <a:xfrm>
            <a:off x="354875" y="18097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de">
                <a:solidFill>
                  <a:srgbClr val="073763"/>
                </a:solidFill>
              </a:rPr>
              <a:t>Fundamentals of reproducible and collaborative ecological research</a:t>
            </a:r>
            <a:endParaRPr>
              <a:solidFill>
                <a:srgbClr val="073763"/>
              </a:solidFill>
            </a:endParaRPr>
          </a:p>
        </p:txBody>
      </p:sp>
      <p:pic>
        <p:nvPicPr>
          <p:cNvPr id="59" name="Google Shape;59;p13"/>
          <p:cNvPicPr preferRelativeResize="0"/>
          <p:nvPr/>
        </p:nvPicPr>
        <p:blipFill>
          <a:blip r:embed="rId5">
            <a:alphaModFix/>
          </a:blip>
          <a:stretch>
            <a:fillRect/>
          </a:stretch>
        </p:blipFill>
        <p:spPr>
          <a:xfrm>
            <a:off x="-1" y="0"/>
            <a:ext cx="1063911" cy="1114250"/>
          </a:xfrm>
          <a:prstGeom prst="rect">
            <a:avLst/>
          </a:prstGeom>
          <a:noFill/>
          <a:ln>
            <a:noFill/>
          </a:ln>
        </p:spPr>
      </p:pic>
      <p:sp>
        <p:nvSpPr>
          <p:cNvPr id="60" name="Google Shape;60;p13"/>
          <p:cNvSpPr txBox="1"/>
          <p:nvPr/>
        </p:nvSpPr>
        <p:spPr>
          <a:xfrm>
            <a:off x="4357425" y="2574775"/>
            <a:ext cx="4119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1900">
                <a:solidFill>
                  <a:srgbClr val="073763"/>
                </a:solidFill>
              </a:rPr>
              <a:t>Christian König</a:t>
            </a:r>
            <a:endParaRPr sz="1900">
              <a:solidFill>
                <a:srgbClr val="073763"/>
              </a:solidFill>
            </a:endParaRPr>
          </a:p>
        </p:txBody>
      </p:sp>
      <p:sp>
        <p:nvSpPr>
          <p:cNvPr id="61" name="Google Shape;61;p13"/>
          <p:cNvSpPr txBox="1"/>
          <p:nvPr/>
        </p:nvSpPr>
        <p:spPr>
          <a:xfrm>
            <a:off x="4302050" y="3166900"/>
            <a:ext cx="4174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1600"/>
              <a:t>Ecology and Macroecology Lab</a:t>
            </a:r>
            <a:endParaRPr sz="1600"/>
          </a:p>
          <a:p>
            <a:pPr indent="0" lvl="0" marL="0" rtl="0" algn="r">
              <a:spcBef>
                <a:spcPts val="0"/>
              </a:spcBef>
              <a:spcAft>
                <a:spcPts val="0"/>
              </a:spcAft>
              <a:buNone/>
            </a:pPr>
            <a:r>
              <a:rPr lang="de" sz="1600"/>
              <a:t>Institute for Biochemistry and Biology</a:t>
            </a:r>
            <a:endParaRPr sz="1600"/>
          </a:p>
          <a:p>
            <a:pPr indent="0" lvl="0" marL="0" rtl="0" algn="r">
              <a:spcBef>
                <a:spcPts val="0"/>
              </a:spcBef>
              <a:spcAft>
                <a:spcPts val="0"/>
              </a:spcAft>
              <a:buNone/>
            </a:pPr>
            <a:r>
              <a:rPr lang="de" sz="1600"/>
              <a:t>University of Potsdam</a:t>
            </a:r>
            <a:endParaRPr sz="1600"/>
          </a:p>
        </p:txBody>
      </p:sp>
      <p:sp>
        <p:nvSpPr>
          <p:cNvPr id="62" name="Google Shape;62;p13"/>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FAIR data principle</a:t>
            </a:r>
            <a:endParaRPr/>
          </a:p>
        </p:txBody>
      </p:sp>
      <p:sp>
        <p:nvSpPr>
          <p:cNvPr id="226" name="Google Shape;226;p22"/>
          <p:cNvSpPr txBox="1"/>
          <p:nvPr>
            <p:ph idx="1" type="body"/>
          </p:nvPr>
        </p:nvSpPr>
        <p:spPr>
          <a:xfrm>
            <a:off x="311700" y="1076275"/>
            <a:ext cx="65175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Findable</a:t>
            </a:r>
            <a:endParaRPr b="1"/>
          </a:p>
          <a:p>
            <a:pPr indent="0" lvl="0" marL="450000" rtl="0" algn="l">
              <a:spcBef>
                <a:spcPts val="1000"/>
              </a:spcBef>
              <a:spcAft>
                <a:spcPts val="0"/>
              </a:spcAft>
              <a:buNone/>
            </a:pPr>
            <a:r>
              <a:rPr lang="de"/>
              <a:t>F1: (meta)data are assigned a globally unique and eternally persistent identifier.</a:t>
            </a:r>
            <a:endParaRPr/>
          </a:p>
          <a:p>
            <a:pPr indent="0" lvl="0" marL="457200" rtl="0" algn="l">
              <a:spcBef>
                <a:spcPts val="1000"/>
              </a:spcBef>
              <a:spcAft>
                <a:spcPts val="0"/>
              </a:spcAft>
              <a:buNone/>
            </a:pPr>
            <a:r>
              <a:rPr lang="de"/>
              <a:t>F2: data are described with rich metadata.</a:t>
            </a:r>
            <a:endParaRPr/>
          </a:p>
          <a:p>
            <a:pPr indent="0" lvl="0" marL="457200" rtl="0" algn="l">
              <a:spcBef>
                <a:spcPts val="1000"/>
              </a:spcBef>
              <a:spcAft>
                <a:spcPts val="0"/>
              </a:spcAft>
              <a:buNone/>
            </a:pPr>
            <a:r>
              <a:rPr lang="de"/>
              <a:t>F3: (meta)data are registered or indexed in a searchable resource.</a:t>
            </a:r>
            <a:endParaRPr/>
          </a:p>
          <a:p>
            <a:pPr indent="0" lvl="0" marL="457200" rtl="0" algn="l">
              <a:spcBef>
                <a:spcPts val="1000"/>
              </a:spcBef>
              <a:spcAft>
                <a:spcPts val="1000"/>
              </a:spcAft>
              <a:buNone/>
            </a:pPr>
            <a:r>
              <a:rPr lang="de"/>
              <a:t>F4: metadata specify the data identifier.</a:t>
            </a:r>
            <a:endParaRPr/>
          </a:p>
        </p:txBody>
      </p:sp>
      <p:sp>
        <p:nvSpPr>
          <p:cNvPr id="227" name="Google Shape;227;p22"/>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28" name="Google Shape;228;p22"/>
          <p:cNvSpPr txBox="1"/>
          <p:nvPr/>
        </p:nvSpPr>
        <p:spPr>
          <a:xfrm>
            <a:off x="4" y="4835700"/>
            <a:ext cx="379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a:t>
            </a:r>
            <a:r>
              <a:rPr lang="de" sz="800"/>
              <a:t>https://www.go-fair.org/fair-principles/</a:t>
            </a:r>
            <a:endParaRPr sz="800"/>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FAIR data principle</a:t>
            </a:r>
            <a:endParaRPr/>
          </a:p>
        </p:txBody>
      </p:sp>
      <p:sp>
        <p:nvSpPr>
          <p:cNvPr id="235" name="Google Shape;235;p23"/>
          <p:cNvSpPr txBox="1"/>
          <p:nvPr>
            <p:ph idx="1" type="body"/>
          </p:nvPr>
        </p:nvSpPr>
        <p:spPr>
          <a:xfrm>
            <a:off x="311700" y="1076275"/>
            <a:ext cx="65175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Accessible</a:t>
            </a:r>
            <a:endParaRPr b="1"/>
          </a:p>
          <a:p>
            <a:pPr indent="0" lvl="0" marL="457200" rtl="0" algn="l">
              <a:spcBef>
                <a:spcPts val="1000"/>
              </a:spcBef>
              <a:spcAft>
                <a:spcPts val="0"/>
              </a:spcAft>
              <a:buNone/>
            </a:pPr>
            <a:r>
              <a:rPr lang="de"/>
              <a:t>A1: (meta)data are retrievable by their identifier using a standardized communications protocol.</a:t>
            </a:r>
            <a:endParaRPr/>
          </a:p>
          <a:p>
            <a:pPr indent="0" lvl="0" marL="899999" rtl="0" algn="l">
              <a:spcBef>
                <a:spcPts val="1000"/>
              </a:spcBef>
              <a:spcAft>
                <a:spcPts val="0"/>
              </a:spcAft>
              <a:buNone/>
            </a:pPr>
            <a:r>
              <a:rPr lang="de"/>
              <a:t>A1.1: the protocol is open, free, and universally implementable.</a:t>
            </a:r>
            <a:endParaRPr/>
          </a:p>
          <a:p>
            <a:pPr indent="0" lvl="0" marL="899999" rtl="0" algn="l">
              <a:spcBef>
                <a:spcPts val="1000"/>
              </a:spcBef>
              <a:spcAft>
                <a:spcPts val="0"/>
              </a:spcAft>
              <a:buNone/>
            </a:pPr>
            <a:r>
              <a:rPr lang="de"/>
              <a:t>A1.2: the protocol allows for an authentication and authorization procedure, where necessary.</a:t>
            </a:r>
            <a:endParaRPr/>
          </a:p>
          <a:p>
            <a:pPr indent="0" lvl="0" marL="457200" rtl="0" algn="l">
              <a:spcBef>
                <a:spcPts val="1000"/>
              </a:spcBef>
              <a:spcAft>
                <a:spcPts val="1000"/>
              </a:spcAft>
              <a:buNone/>
            </a:pPr>
            <a:r>
              <a:rPr lang="de"/>
              <a:t>A2: metadata are accessible, even when the data are no longer available.</a:t>
            </a:r>
            <a:endParaRPr/>
          </a:p>
        </p:txBody>
      </p:sp>
      <p:sp>
        <p:nvSpPr>
          <p:cNvPr id="236" name="Google Shape;236;p23"/>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37" name="Google Shape;237;p23"/>
          <p:cNvSpPr txBox="1"/>
          <p:nvPr/>
        </p:nvSpPr>
        <p:spPr>
          <a:xfrm>
            <a:off x="4" y="4835700"/>
            <a:ext cx="379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https://www.go-fair.org/fair-principles/</a:t>
            </a:r>
            <a:endParaRPr sz="800"/>
          </a:p>
        </p:txBody>
      </p:sp>
      <p:sp>
        <p:nvSpPr>
          <p:cNvPr id="238" name="Google Shape;2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FAIR data principle</a:t>
            </a:r>
            <a:endParaRPr/>
          </a:p>
        </p:txBody>
      </p:sp>
      <p:sp>
        <p:nvSpPr>
          <p:cNvPr id="244" name="Google Shape;244;p24"/>
          <p:cNvSpPr txBox="1"/>
          <p:nvPr>
            <p:ph idx="1" type="body"/>
          </p:nvPr>
        </p:nvSpPr>
        <p:spPr>
          <a:xfrm>
            <a:off x="311700" y="1076275"/>
            <a:ext cx="65175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Interoperable</a:t>
            </a:r>
            <a:endParaRPr b="1"/>
          </a:p>
          <a:p>
            <a:pPr indent="0" lvl="0" marL="457200" rtl="0" algn="l">
              <a:spcBef>
                <a:spcPts val="1000"/>
              </a:spcBef>
              <a:spcAft>
                <a:spcPts val="0"/>
              </a:spcAft>
              <a:buNone/>
            </a:pPr>
            <a:r>
              <a:rPr lang="de"/>
              <a:t>I1: (meta)data use a formal, accessible, shared, and broadly applicable language for knowledge representation.</a:t>
            </a:r>
            <a:endParaRPr/>
          </a:p>
          <a:p>
            <a:pPr indent="0" lvl="0" marL="457200" rtl="0" algn="l">
              <a:spcBef>
                <a:spcPts val="1000"/>
              </a:spcBef>
              <a:spcAft>
                <a:spcPts val="0"/>
              </a:spcAft>
              <a:buNone/>
            </a:pPr>
            <a:r>
              <a:rPr lang="de"/>
              <a:t>I2: (meta)data use vocabularies that follow FAIR principles.</a:t>
            </a:r>
            <a:endParaRPr/>
          </a:p>
          <a:p>
            <a:pPr indent="0" lvl="0" marL="457200" rtl="0" algn="l">
              <a:spcBef>
                <a:spcPts val="1000"/>
              </a:spcBef>
              <a:spcAft>
                <a:spcPts val="1000"/>
              </a:spcAft>
              <a:buNone/>
            </a:pPr>
            <a:r>
              <a:rPr lang="de"/>
              <a:t>I3: (meta)data include qualified references to other (meta)data.</a:t>
            </a:r>
            <a:endParaRPr/>
          </a:p>
        </p:txBody>
      </p:sp>
      <p:sp>
        <p:nvSpPr>
          <p:cNvPr id="245" name="Google Shape;245;p24"/>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46" name="Google Shape;246;p24"/>
          <p:cNvSpPr txBox="1"/>
          <p:nvPr/>
        </p:nvSpPr>
        <p:spPr>
          <a:xfrm>
            <a:off x="4" y="4835700"/>
            <a:ext cx="379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https://www.go-fair.org/fair-principles/</a:t>
            </a:r>
            <a:endParaRPr sz="800"/>
          </a:p>
        </p:txBody>
      </p:sp>
      <p:sp>
        <p:nvSpPr>
          <p:cNvPr id="247" name="Google Shape;24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FAIR data principle</a:t>
            </a:r>
            <a:endParaRPr/>
          </a:p>
        </p:txBody>
      </p:sp>
      <p:sp>
        <p:nvSpPr>
          <p:cNvPr id="253" name="Google Shape;253;p25"/>
          <p:cNvSpPr txBox="1"/>
          <p:nvPr>
            <p:ph idx="1" type="body"/>
          </p:nvPr>
        </p:nvSpPr>
        <p:spPr>
          <a:xfrm>
            <a:off x="311700" y="1076275"/>
            <a:ext cx="65175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Reusible</a:t>
            </a:r>
            <a:endParaRPr b="1"/>
          </a:p>
          <a:p>
            <a:pPr indent="0" lvl="0" marL="457200" rtl="0" algn="l">
              <a:spcBef>
                <a:spcPts val="1000"/>
              </a:spcBef>
              <a:spcAft>
                <a:spcPts val="0"/>
              </a:spcAft>
              <a:buNone/>
            </a:pPr>
            <a:r>
              <a:rPr lang="de"/>
              <a:t>R1: meta(data) have a plurality of accurate and relevant attributes.</a:t>
            </a:r>
            <a:endParaRPr/>
          </a:p>
          <a:p>
            <a:pPr indent="0" lvl="0" marL="899999" rtl="0" algn="l">
              <a:spcBef>
                <a:spcPts val="1000"/>
              </a:spcBef>
              <a:spcAft>
                <a:spcPts val="0"/>
              </a:spcAft>
              <a:buNone/>
            </a:pPr>
            <a:r>
              <a:rPr lang="de"/>
              <a:t>R1.1: (meta)data are released with a clear and accessible data usage license.</a:t>
            </a:r>
            <a:endParaRPr/>
          </a:p>
          <a:p>
            <a:pPr indent="0" lvl="0" marL="899999" rtl="0" algn="l">
              <a:spcBef>
                <a:spcPts val="1000"/>
              </a:spcBef>
              <a:spcAft>
                <a:spcPts val="0"/>
              </a:spcAft>
              <a:buNone/>
            </a:pPr>
            <a:r>
              <a:rPr lang="de"/>
              <a:t>R1.2: (meta)data are associated with their provenance.</a:t>
            </a:r>
            <a:endParaRPr/>
          </a:p>
          <a:p>
            <a:pPr indent="0" lvl="0" marL="899999" rtl="0" algn="l">
              <a:spcBef>
                <a:spcPts val="1000"/>
              </a:spcBef>
              <a:spcAft>
                <a:spcPts val="1000"/>
              </a:spcAft>
              <a:buNone/>
            </a:pPr>
            <a:r>
              <a:rPr lang="de"/>
              <a:t>R1.3: (meta)data meet domain-relevant community standards.</a:t>
            </a:r>
            <a:endParaRPr/>
          </a:p>
        </p:txBody>
      </p:sp>
      <p:sp>
        <p:nvSpPr>
          <p:cNvPr id="254" name="Google Shape;254;p25"/>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55" name="Google Shape;255;p25"/>
          <p:cNvSpPr txBox="1"/>
          <p:nvPr/>
        </p:nvSpPr>
        <p:spPr>
          <a:xfrm>
            <a:off x="4" y="4835700"/>
            <a:ext cx="379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https://www.go-fair.org/fair-principles/</a:t>
            </a:r>
            <a:endParaRPr sz="800"/>
          </a:p>
        </p:txBody>
      </p:sp>
      <p:sp>
        <p:nvSpPr>
          <p:cNvPr id="256" name="Google Shape;25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347675" y="1500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What are key terms mentioned in the FAIR principles</a:t>
            </a:r>
            <a:endParaRPr/>
          </a:p>
        </p:txBody>
      </p:sp>
      <p:sp>
        <p:nvSpPr>
          <p:cNvPr id="262" name="Google Shape;262;p26"/>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63" name="Google Shape;26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pic>
        <p:nvPicPr>
          <p:cNvPr id="264" name="Google Shape;264;p26"/>
          <p:cNvPicPr preferRelativeResize="0"/>
          <p:nvPr/>
        </p:nvPicPr>
        <p:blipFill>
          <a:blip r:embed="rId3">
            <a:alphaModFix/>
          </a:blip>
          <a:stretch>
            <a:fillRect/>
          </a:stretch>
        </p:blipFill>
        <p:spPr>
          <a:xfrm>
            <a:off x="2498713" y="2072800"/>
            <a:ext cx="4146572" cy="276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3">
            <a:alphaModFix/>
          </a:blip>
          <a:stretch>
            <a:fillRect/>
          </a:stretch>
        </p:blipFill>
        <p:spPr>
          <a:xfrm>
            <a:off x="3789600" y="681411"/>
            <a:ext cx="5300925" cy="4410546"/>
          </a:xfrm>
          <a:prstGeom prst="rect">
            <a:avLst/>
          </a:prstGeom>
          <a:noFill/>
          <a:ln>
            <a:noFill/>
          </a:ln>
        </p:spPr>
      </p:pic>
      <p:sp>
        <p:nvSpPr>
          <p:cNvPr id="270" name="Google Shape;270;p27"/>
          <p:cNvSpPr txBox="1"/>
          <p:nvPr>
            <p:ph type="title"/>
          </p:nvPr>
        </p:nvSpPr>
        <p:spPr>
          <a:xfrm>
            <a:off x="311700" y="445025"/>
            <a:ext cx="5890800" cy="679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Clr>
                <a:schemeClr val="dk1"/>
              </a:buClr>
              <a:buSzPts val="1100"/>
              <a:buFont typeface="Arial"/>
              <a:buNone/>
            </a:pPr>
            <a:r>
              <a:rPr lang="de" sz="2500"/>
              <a:t>A FAIR biodiversity data landscape</a:t>
            </a:r>
            <a:endParaRPr sz="2500"/>
          </a:p>
        </p:txBody>
      </p:sp>
      <p:sp>
        <p:nvSpPr>
          <p:cNvPr id="271" name="Google Shape;271;p27"/>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72" name="Google Shape;272;p27"/>
          <p:cNvSpPr txBox="1"/>
          <p:nvPr>
            <p:ph idx="1" type="body"/>
          </p:nvPr>
        </p:nvSpPr>
        <p:spPr>
          <a:xfrm>
            <a:off x="311700" y="1076275"/>
            <a:ext cx="328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Three key components:</a:t>
            </a:r>
            <a:endParaRPr/>
          </a:p>
          <a:p>
            <a:pPr indent="-342900" lvl="0" marL="457200" rtl="0" algn="l">
              <a:spcBef>
                <a:spcPts val="1000"/>
              </a:spcBef>
              <a:spcAft>
                <a:spcPts val="0"/>
              </a:spcAft>
              <a:buSzPts val="1800"/>
              <a:buChar char="●"/>
            </a:pPr>
            <a:r>
              <a:rPr lang="de"/>
              <a:t>Common standards and protocols</a:t>
            </a:r>
            <a:endParaRPr/>
          </a:p>
          <a:p>
            <a:pPr indent="-342900" lvl="0" marL="457200" rtl="0" algn="l">
              <a:spcBef>
                <a:spcPts val="1000"/>
              </a:spcBef>
              <a:spcAft>
                <a:spcPts val="0"/>
              </a:spcAft>
              <a:buSzPts val="1800"/>
              <a:buChar char="●"/>
            </a:pPr>
            <a:r>
              <a:rPr lang="de"/>
              <a:t>F</a:t>
            </a:r>
            <a:r>
              <a:rPr lang="de"/>
              <a:t>ederated architecture</a:t>
            </a:r>
            <a:endParaRPr/>
          </a:p>
          <a:p>
            <a:pPr indent="-342900" lvl="0" marL="457200" rtl="0" algn="l">
              <a:spcBef>
                <a:spcPts val="1000"/>
              </a:spcBef>
              <a:spcAft>
                <a:spcPts val="1000"/>
              </a:spcAft>
              <a:buSzPts val="1800"/>
              <a:buChar char="●"/>
            </a:pPr>
            <a:r>
              <a:rPr lang="de"/>
              <a:t>Integrated data lifecycle</a:t>
            </a:r>
            <a:endParaRPr/>
          </a:p>
        </p:txBody>
      </p:sp>
      <p:sp>
        <p:nvSpPr>
          <p:cNvPr id="273" name="Google Shape;273;p27"/>
          <p:cNvSpPr txBox="1"/>
          <p:nvPr/>
        </p:nvSpPr>
        <p:spPr>
          <a:xfrm>
            <a:off x="5020500" y="4835709"/>
            <a:ext cx="3971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t>Source: Reichman et al. (2011) </a:t>
            </a:r>
            <a:r>
              <a:rPr lang="de" sz="800"/>
              <a:t>10.1126/science.1197962</a:t>
            </a:r>
            <a:endParaRPr sz="800"/>
          </a:p>
        </p:txBody>
      </p:sp>
      <p:sp>
        <p:nvSpPr>
          <p:cNvPr id="274" name="Google Shape;27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80" name="Google Shape;280;p28"/>
          <p:cNvSpPr txBox="1"/>
          <p:nvPr>
            <p:ph idx="1" type="body"/>
          </p:nvPr>
        </p:nvSpPr>
        <p:spPr>
          <a:xfrm>
            <a:off x="311700" y="1076275"/>
            <a:ext cx="7778100" cy="3945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de"/>
              <a:t>Vocabularies:</a:t>
            </a:r>
            <a:endParaRPr/>
          </a:p>
          <a:p>
            <a:pPr indent="-317500" lvl="1" marL="914400" rtl="0" algn="l">
              <a:spcBef>
                <a:spcPts val="1000"/>
              </a:spcBef>
              <a:spcAft>
                <a:spcPts val="0"/>
              </a:spcAft>
              <a:buSzPts val="1400"/>
              <a:buChar char="○"/>
            </a:pPr>
            <a:r>
              <a:rPr lang="de"/>
              <a:t>Controlled terminology to describe a given concept</a:t>
            </a:r>
            <a:endParaRPr/>
          </a:p>
          <a:p>
            <a:pPr indent="-317500" lvl="1" marL="914400" rtl="0" algn="l">
              <a:spcBef>
                <a:spcPts val="1000"/>
              </a:spcBef>
              <a:spcAft>
                <a:spcPts val="0"/>
              </a:spcAft>
              <a:buSzPts val="1400"/>
              <a:buChar char="○"/>
            </a:pPr>
            <a:r>
              <a:rPr lang="de"/>
              <a:t>Examples: </a:t>
            </a:r>
            <a:r>
              <a:rPr lang="de" u="sng">
                <a:solidFill>
                  <a:schemeClr val="hlink"/>
                </a:solidFill>
                <a:hlinkClick r:id="rId3"/>
              </a:rPr>
              <a:t>Essential Biodiversity Variables</a:t>
            </a:r>
            <a:r>
              <a:rPr lang="de"/>
              <a:t> (conceptual), GBIF backbone (taxonomy), TOP thesaurus (traits), </a:t>
            </a:r>
            <a:r>
              <a:rPr lang="de" u="sng">
                <a:solidFill>
                  <a:schemeClr val="hlink"/>
                </a:solidFill>
                <a:hlinkClick r:id="rId4"/>
              </a:rPr>
              <a:t>LTER controlled vocabulary</a:t>
            </a:r>
            <a:r>
              <a:rPr lang="de"/>
              <a:t> (general)</a:t>
            </a:r>
            <a:endParaRPr/>
          </a:p>
          <a:p>
            <a:pPr indent="-342900" lvl="0" marL="457200" rtl="0" algn="l">
              <a:spcBef>
                <a:spcPts val="1000"/>
              </a:spcBef>
              <a:spcAft>
                <a:spcPts val="0"/>
              </a:spcAft>
              <a:buSzPts val="1800"/>
              <a:buChar char="●"/>
            </a:pPr>
            <a:r>
              <a:rPr lang="de"/>
              <a:t>Identifiers: </a:t>
            </a:r>
            <a:endParaRPr/>
          </a:p>
          <a:p>
            <a:pPr indent="-317500" lvl="1" marL="914400" rtl="0" algn="l">
              <a:spcBef>
                <a:spcPts val="1000"/>
              </a:spcBef>
              <a:spcAft>
                <a:spcPts val="0"/>
              </a:spcAft>
              <a:buSzPts val="1400"/>
              <a:buChar char="○"/>
            </a:pPr>
            <a:r>
              <a:rPr lang="de"/>
              <a:t>Unique and persistent </a:t>
            </a:r>
            <a:r>
              <a:rPr i="1" lang="de"/>
              <a:t>name</a:t>
            </a:r>
            <a:r>
              <a:rPr lang="de"/>
              <a:t> for an object</a:t>
            </a:r>
            <a:endParaRPr/>
          </a:p>
          <a:p>
            <a:pPr indent="-317500" lvl="1" marL="914400" rtl="0" algn="l">
              <a:spcBef>
                <a:spcPts val="1000"/>
              </a:spcBef>
              <a:spcAft>
                <a:spcPts val="0"/>
              </a:spcAft>
              <a:buSzPts val="1400"/>
              <a:buChar char="○"/>
            </a:pPr>
            <a:r>
              <a:rPr lang="de"/>
              <a:t>Examples: DOI, ORCID, LSID</a:t>
            </a:r>
            <a:endParaRPr/>
          </a:p>
          <a:p>
            <a:pPr indent="-342900" lvl="0" marL="457200" rtl="0" algn="l">
              <a:spcBef>
                <a:spcPts val="1000"/>
              </a:spcBef>
              <a:spcAft>
                <a:spcPts val="0"/>
              </a:spcAft>
              <a:buSzPts val="1800"/>
              <a:buChar char="●"/>
            </a:pPr>
            <a:r>
              <a:rPr lang="de"/>
              <a:t>Data formats: </a:t>
            </a:r>
            <a:endParaRPr/>
          </a:p>
          <a:p>
            <a:pPr indent="-317500" lvl="1" marL="914400" rtl="0" algn="l">
              <a:spcBef>
                <a:spcPts val="1000"/>
              </a:spcBef>
              <a:spcAft>
                <a:spcPts val="0"/>
              </a:spcAft>
              <a:buSzPts val="1400"/>
              <a:buChar char="○"/>
            </a:pPr>
            <a:r>
              <a:rPr lang="de"/>
              <a:t>Standardized (but often flexible!) ways to ecological represent data</a:t>
            </a:r>
            <a:endParaRPr/>
          </a:p>
          <a:p>
            <a:pPr indent="-317500" lvl="1" marL="914400" rtl="0" algn="l">
              <a:spcBef>
                <a:spcPts val="1000"/>
              </a:spcBef>
              <a:spcAft>
                <a:spcPts val="1000"/>
              </a:spcAft>
              <a:buSzPts val="1400"/>
              <a:buChar char="○"/>
            </a:pPr>
            <a:r>
              <a:rPr lang="de"/>
              <a:t>Examples: </a:t>
            </a:r>
            <a:r>
              <a:rPr lang="de" u="sng">
                <a:solidFill>
                  <a:schemeClr val="accent5"/>
                </a:solidFill>
                <a:hlinkClick r:id="rId5">
                  <a:extLst>
                    <a:ext uri="{A12FA001-AC4F-418D-AE19-62706E023703}">
                      <ahyp:hlinkClr val="tx"/>
                    </a:ext>
                  </a:extLst>
                </a:hlinkClick>
              </a:rPr>
              <a:t>Darwin Core Archive</a:t>
            </a:r>
            <a:r>
              <a:rPr lang="de"/>
              <a:t>, </a:t>
            </a:r>
            <a:r>
              <a:rPr lang="de" u="sng">
                <a:solidFill>
                  <a:schemeClr val="accent5"/>
                </a:solidFill>
                <a:hlinkClick r:id="rId6">
                  <a:extLst>
                    <a:ext uri="{A12FA001-AC4F-418D-AE19-62706E023703}">
                      <ahyp:hlinkClr val="tx"/>
                    </a:ext>
                  </a:extLst>
                </a:hlinkClick>
              </a:rPr>
              <a:t>Ecological Metadata language</a:t>
            </a:r>
            <a:r>
              <a:rPr lang="de"/>
              <a:t>, </a:t>
            </a:r>
            <a:r>
              <a:rPr lang="de" u="sng">
                <a:solidFill>
                  <a:schemeClr val="accent5"/>
                </a:solidFill>
                <a:hlinkClick r:id="rId7">
                  <a:extLst>
                    <a:ext uri="{A12FA001-AC4F-418D-AE19-62706E023703}">
                      <ahyp:hlinkClr val="tx"/>
                    </a:ext>
                  </a:extLst>
                </a:hlinkClick>
              </a:rPr>
              <a:t>Access to Biological Collection Data</a:t>
            </a:r>
            <a:endParaRPr/>
          </a:p>
        </p:txBody>
      </p:sp>
      <p:sp>
        <p:nvSpPr>
          <p:cNvPr id="281" name="Google Shape;28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282" name="Google Shape;282;p28"/>
          <p:cNvSpPr txBox="1"/>
          <p:nvPr>
            <p:ph type="title"/>
          </p:nvPr>
        </p:nvSpPr>
        <p:spPr>
          <a:xfrm>
            <a:off x="311700" y="445025"/>
            <a:ext cx="8937900" cy="81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Clr>
                <a:schemeClr val="dk1"/>
              </a:buClr>
              <a:buSzPts val="1100"/>
              <a:buFont typeface="Arial"/>
              <a:buNone/>
            </a:pPr>
            <a:r>
              <a:rPr lang="de" sz="2500"/>
              <a:t>A FAIR biodiversity data landscape - Standards &amp; Protocols</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9"/>
          <p:cNvPicPr preferRelativeResize="0"/>
          <p:nvPr/>
        </p:nvPicPr>
        <p:blipFill rotWithShape="1">
          <a:blip r:embed="rId3">
            <a:alphaModFix/>
          </a:blip>
          <a:srcRect b="0" l="0" r="1623" t="0"/>
          <a:stretch/>
        </p:blipFill>
        <p:spPr>
          <a:xfrm>
            <a:off x="3348675" y="2165950"/>
            <a:ext cx="5768325" cy="2934675"/>
          </a:xfrm>
          <a:prstGeom prst="rect">
            <a:avLst/>
          </a:prstGeom>
          <a:noFill/>
          <a:ln>
            <a:noFill/>
          </a:ln>
        </p:spPr>
      </p:pic>
      <p:sp>
        <p:nvSpPr>
          <p:cNvPr id="288" name="Google Shape;288;p29"/>
          <p:cNvSpPr txBox="1"/>
          <p:nvPr>
            <p:ph type="title"/>
          </p:nvPr>
        </p:nvSpPr>
        <p:spPr>
          <a:xfrm>
            <a:off x="311700" y="445025"/>
            <a:ext cx="8937900" cy="81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Clr>
                <a:schemeClr val="dk1"/>
              </a:buClr>
              <a:buSzPts val="1100"/>
              <a:buFont typeface="Arial"/>
              <a:buNone/>
            </a:pPr>
            <a:r>
              <a:rPr lang="de" sz="2500"/>
              <a:t>A FAIR biodiversity data landscape - Standards &amp; Protocols</a:t>
            </a:r>
            <a:endParaRPr sz="2500"/>
          </a:p>
        </p:txBody>
      </p:sp>
      <p:sp>
        <p:nvSpPr>
          <p:cNvPr id="289" name="Google Shape;289;p29"/>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290" name="Google Shape;290;p29"/>
          <p:cNvSpPr txBox="1"/>
          <p:nvPr>
            <p:ph idx="1" type="body"/>
          </p:nvPr>
        </p:nvSpPr>
        <p:spPr>
          <a:xfrm>
            <a:off x="311700" y="1076275"/>
            <a:ext cx="7309800" cy="377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Ontologies</a:t>
            </a:r>
            <a:endParaRPr/>
          </a:p>
          <a:p>
            <a:pPr indent="-317500" lvl="1" marL="914400" rtl="0" algn="l">
              <a:spcBef>
                <a:spcPts val="1000"/>
              </a:spcBef>
              <a:spcAft>
                <a:spcPts val="0"/>
              </a:spcAft>
              <a:buSzPts val="1400"/>
              <a:buChar char="○"/>
            </a:pPr>
            <a:r>
              <a:rPr lang="de"/>
              <a:t>Formal representation of the relationships between and properties of different entities</a:t>
            </a:r>
            <a:endParaRPr/>
          </a:p>
          <a:p>
            <a:pPr indent="-317500" lvl="1" marL="914400" rtl="0" algn="l">
              <a:spcBef>
                <a:spcPts val="1000"/>
              </a:spcBef>
              <a:spcAft>
                <a:spcPts val="0"/>
              </a:spcAft>
              <a:buSzPts val="1400"/>
              <a:buChar char="○"/>
            </a:pPr>
            <a:r>
              <a:rPr lang="de"/>
              <a:t>Often domain-specific</a:t>
            </a:r>
            <a:endParaRPr/>
          </a:p>
          <a:p>
            <a:pPr indent="-317500" lvl="1" marL="914400" rtl="0" algn="l">
              <a:spcBef>
                <a:spcPts val="1000"/>
              </a:spcBef>
              <a:spcAft>
                <a:spcPts val="0"/>
              </a:spcAft>
              <a:buSzPts val="1400"/>
              <a:buChar char="○"/>
            </a:pPr>
            <a:r>
              <a:rPr lang="de"/>
              <a:t>Examples: </a:t>
            </a:r>
            <a:r>
              <a:rPr lang="de" u="sng">
                <a:solidFill>
                  <a:schemeClr val="hlink"/>
                </a:solidFill>
                <a:hlinkClick r:id="rId4"/>
              </a:rPr>
              <a:t>OBO</a:t>
            </a:r>
            <a:r>
              <a:rPr lang="de"/>
              <a:t>, </a:t>
            </a:r>
            <a:r>
              <a:rPr lang="de" u="sng">
                <a:solidFill>
                  <a:schemeClr val="accent5"/>
                </a:solidFill>
                <a:hlinkClick r:id="rId5">
                  <a:extLst>
                    <a:ext uri="{A12FA001-AC4F-418D-AE19-62706E023703}">
                      <ahyp:hlinkClr val="tx"/>
                    </a:ext>
                  </a:extLst>
                </a:hlinkClick>
              </a:rPr>
              <a:t>ENVO</a:t>
            </a:r>
            <a:endParaRPr/>
          </a:p>
          <a:p>
            <a:pPr indent="0" lvl="0" marL="0" rtl="0" algn="l">
              <a:spcBef>
                <a:spcPts val="1000"/>
              </a:spcBef>
              <a:spcAft>
                <a:spcPts val="1000"/>
              </a:spcAft>
              <a:buNone/>
            </a:pPr>
            <a:r>
              <a:t/>
            </a:r>
            <a:endParaRPr/>
          </a:p>
        </p:txBody>
      </p:sp>
      <p:sp>
        <p:nvSpPr>
          <p:cNvPr id="291" name="Google Shape;291;p29"/>
          <p:cNvSpPr txBox="1"/>
          <p:nvPr/>
        </p:nvSpPr>
        <p:spPr>
          <a:xfrm>
            <a:off x="3145860" y="4825450"/>
            <a:ext cx="3234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t>Source: Michener &amp; Jones (2012) </a:t>
            </a:r>
            <a:r>
              <a:rPr lang="de" sz="800"/>
              <a:t>10.1016/j.tree.2011.11.016</a:t>
            </a:r>
            <a:endParaRPr sz="800"/>
          </a:p>
        </p:txBody>
      </p:sp>
      <p:sp>
        <p:nvSpPr>
          <p:cNvPr id="292" name="Google Shape;2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idx="1" type="body"/>
          </p:nvPr>
        </p:nvSpPr>
        <p:spPr>
          <a:xfrm>
            <a:off x="5431325" y="1304875"/>
            <a:ext cx="3038700" cy="463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de" sz="1600"/>
              <a:t>The Internet</a:t>
            </a:r>
            <a:endParaRPr b="1" sz="1600"/>
          </a:p>
        </p:txBody>
      </p:sp>
      <p:sp>
        <p:nvSpPr>
          <p:cNvPr id="298" name="Google Shape;298;p30"/>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pic>
        <p:nvPicPr>
          <p:cNvPr id="299" name="Google Shape;299;p30"/>
          <p:cNvPicPr preferRelativeResize="0"/>
          <p:nvPr/>
        </p:nvPicPr>
        <p:blipFill rotWithShape="1">
          <a:blip r:embed="rId3">
            <a:alphaModFix/>
          </a:blip>
          <a:srcRect b="11723" l="0" r="0" t="0"/>
          <a:stretch/>
        </p:blipFill>
        <p:spPr>
          <a:xfrm>
            <a:off x="446633" y="1715475"/>
            <a:ext cx="3667550" cy="2174899"/>
          </a:xfrm>
          <a:prstGeom prst="rect">
            <a:avLst/>
          </a:prstGeom>
          <a:noFill/>
          <a:ln>
            <a:noFill/>
          </a:ln>
        </p:spPr>
      </p:pic>
      <p:pic>
        <p:nvPicPr>
          <p:cNvPr id="300" name="Google Shape;300;p30"/>
          <p:cNvPicPr preferRelativeResize="0"/>
          <p:nvPr/>
        </p:nvPicPr>
        <p:blipFill>
          <a:blip r:embed="rId4">
            <a:alphaModFix/>
          </a:blip>
          <a:stretch>
            <a:fillRect/>
          </a:stretch>
        </p:blipFill>
        <p:spPr>
          <a:xfrm>
            <a:off x="5401358" y="1830201"/>
            <a:ext cx="3068576" cy="2218876"/>
          </a:xfrm>
          <a:prstGeom prst="rect">
            <a:avLst/>
          </a:prstGeom>
          <a:noFill/>
          <a:ln>
            <a:noFill/>
          </a:ln>
        </p:spPr>
      </p:pic>
      <p:sp>
        <p:nvSpPr>
          <p:cNvPr id="301" name="Google Shape;301;p30"/>
          <p:cNvSpPr txBox="1"/>
          <p:nvPr/>
        </p:nvSpPr>
        <p:spPr>
          <a:xfrm>
            <a:off x="315583" y="1305925"/>
            <a:ext cx="37986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de" sz="1600">
                <a:solidFill>
                  <a:schemeClr val="dk1"/>
                </a:solidFill>
              </a:rPr>
              <a:t>International System of Units (SI) </a:t>
            </a:r>
            <a:endParaRPr b="1" sz="1200">
              <a:solidFill>
                <a:schemeClr val="dk1"/>
              </a:solidFill>
            </a:endParaRPr>
          </a:p>
        </p:txBody>
      </p:sp>
      <p:sp>
        <p:nvSpPr>
          <p:cNvPr id="302" name="Google Shape;302;p30"/>
          <p:cNvSpPr txBox="1"/>
          <p:nvPr/>
        </p:nvSpPr>
        <p:spPr>
          <a:xfrm>
            <a:off x="25" y="2209400"/>
            <a:ext cx="9144000" cy="1154400"/>
          </a:xfrm>
          <a:prstGeom prst="rect">
            <a:avLst/>
          </a:prstGeom>
          <a:solidFill>
            <a:srgbClr val="FFFFFF">
              <a:alpha val="776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CC0000"/>
              </a:solidFill>
            </a:endParaRPr>
          </a:p>
          <a:p>
            <a:pPr indent="0" lvl="0" marL="0" rtl="0" algn="ctr">
              <a:spcBef>
                <a:spcPts val="0"/>
              </a:spcBef>
              <a:spcAft>
                <a:spcPts val="0"/>
              </a:spcAft>
              <a:buNone/>
            </a:pPr>
            <a:r>
              <a:rPr lang="de" sz="2300">
                <a:solidFill>
                  <a:srgbClr val="CC0000"/>
                </a:solidFill>
              </a:rPr>
              <a:t>A success story!</a:t>
            </a:r>
            <a:endParaRPr sz="2300">
              <a:solidFill>
                <a:srgbClr val="CC0000"/>
              </a:solidFill>
            </a:endParaRPr>
          </a:p>
          <a:p>
            <a:pPr indent="0" lvl="0" marL="0" rtl="0" algn="ctr">
              <a:spcBef>
                <a:spcPts val="0"/>
              </a:spcBef>
              <a:spcAft>
                <a:spcPts val="0"/>
              </a:spcAft>
              <a:buNone/>
            </a:pPr>
            <a:r>
              <a:t/>
            </a:r>
            <a:endParaRPr sz="2000">
              <a:solidFill>
                <a:srgbClr val="CC0000"/>
              </a:solidFill>
            </a:endParaRPr>
          </a:p>
        </p:txBody>
      </p:sp>
      <p:sp>
        <p:nvSpPr>
          <p:cNvPr id="303" name="Google Shape;3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304" name="Google Shape;304;p30"/>
          <p:cNvSpPr txBox="1"/>
          <p:nvPr>
            <p:ph type="title"/>
          </p:nvPr>
        </p:nvSpPr>
        <p:spPr>
          <a:xfrm>
            <a:off x="311700" y="445025"/>
            <a:ext cx="8937900" cy="81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Clr>
                <a:schemeClr val="dk1"/>
              </a:buClr>
              <a:buSzPts val="1100"/>
              <a:buFont typeface="Arial"/>
              <a:buNone/>
            </a:pPr>
            <a:r>
              <a:rPr lang="de" sz="2500"/>
              <a:t>A FAIR biodiversity data landscape - Standards &amp; Protocols</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311700" y="445025"/>
            <a:ext cx="75045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Clr>
                <a:schemeClr val="dk1"/>
              </a:buClr>
              <a:buSzPts val="1100"/>
              <a:buFont typeface="Arial"/>
              <a:buNone/>
            </a:pPr>
            <a:r>
              <a:rPr lang="de" sz="2500"/>
              <a:t>A FAIR biodiversity data landscape - Federation</a:t>
            </a:r>
            <a:endParaRPr sz="2500"/>
          </a:p>
        </p:txBody>
      </p:sp>
      <p:sp>
        <p:nvSpPr>
          <p:cNvPr id="310" name="Google Shape;310;p31"/>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311" name="Google Shape;311;p31"/>
          <p:cNvSpPr txBox="1"/>
          <p:nvPr>
            <p:ph idx="1" type="body"/>
          </p:nvPr>
        </p:nvSpPr>
        <p:spPr>
          <a:xfrm>
            <a:off x="311700" y="1076275"/>
            <a:ext cx="6517500" cy="4067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de"/>
              <a:t>Distributed management of data by member nodes with proven domain-expertise</a:t>
            </a:r>
            <a:endParaRPr/>
          </a:p>
          <a:p>
            <a:pPr indent="-334327" lvl="0" marL="457200" rtl="0" algn="l">
              <a:spcBef>
                <a:spcPts val="1000"/>
              </a:spcBef>
              <a:spcAft>
                <a:spcPts val="0"/>
              </a:spcAft>
              <a:buSzPct val="100000"/>
              <a:buChar char="●"/>
            </a:pPr>
            <a:r>
              <a:rPr lang="de"/>
              <a:t>Integration of domain-specific repositories in a </a:t>
            </a:r>
            <a:r>
              <a:rPr i="1" lang="de"/>
              <a:t>network of databases</a:t>
            </a:r>
            <a:r>
              <a:rPr lang="de"/>
              <a:t> </a:t>
            </a:r>
            <a:endParaRPr/>
          </a:p>
          <a:p>
            <a:pPr indent="-334327" lvl="0" marL="457200" rtl="0" algn="l">
              <a:spcBef>
                <a:spcPts val="1000"/>
              </a:spcBef>
              <a:spcAft>
                <a:spcPts val="0"/>
              </a:spcAft>
              <a:buSzPct val="100000"/>
              <a:buChar char="●"/>
            </a:pPr>
            <a:r>
              <a:rPr lang="de"/>
              <a:t>Search, discovery, access and use of data from different repositories via a common interface</a:t>
            </a:r>
            <a:endParaRPr/>
          </a:p>
          <a:p>
            <a:pPr indent="-334327" lvl="0" marL="457200" rtl="0" algn="l">
              <a:spcBef>
                <a:spcPts val="1000"/>
              </a:spcBef>
              <a:spcAft>
                <a:spcPts val="0"/>
              </a:spcAft>
              <a:buSzPct val="100000"/>
              <a:buChar char="●"/>
            </a:pPr>
            <a:r>
              <a:rPr lang="de"/>
              <a:t>Advantages:</a:t>
            </a:r>
            <a:endParaRPr/>
          </a:p>
          <a:p>
            <a:pPr indent="-310832" lvl="1" marL="914400" rtl="0" algn="l">
              <a:spcBef>
                <a:spcPts val="1000"/>
              </a:spcBef>
              <a:spcAft>
                <a:spcPts val="0"/>
              </a:spcAft>
              <a:buSzPct val="100000"/>
              <a:buChar char="○"/>
            </a:pPr>
            <a:r>
              <a:rPr lang="de"/>
              <a:t>Distributed workload, computation and decision power</a:t>
            </a:r>
            <a:endParaRPr/>
          </a:p>
          <a:p>
            <a:pPr indent="-310832" lvl="1" marL="914400" rtl="0" algn="l">
              <a:spcBef>
                <a:spcPts val="1000"/>
              </a:spcBef>
              <a:spcAft>
                <a:spcPts val="0"/>
              </a:spcAft>
              <a:buSzPct val="100000"/>
              <a:buChar char="○"/>
            </a:pPr>
            <a:r>
              <a:rPr lang="de"/>
              <a:t>Data is managed by domain-experts</a:t>
            </a:r>
            <a:endParaRPr/>
          </a:p>
          <a:p>
            <a:pPr indent="-310832" lvl="1" marL="914400" rtl="0" algn="l">
              <a:spcBef>
                <a:spcPts val="1000"/>
              </a:spcBef>
              <a:spcAft>
                <a:spcPts val="0"/>
              </a:spcAft>
              <a:buSzPct val="100000"/>
              <a:buChar char="○"/>
            </a:pPr>
            <a:r>
              <a:rPr lang="de"/>
              <a:t>Easy attribution and provenance tracking</a:t>
            </a:r>
            <a:endParaRPr/>
          </a:p>
          <a:p>
            <a:pPr indent="-310832" lvl="1" marL="914400" rtl="0" algn="l">
              <a:spcBef>
                <a:spcPts val="1000"/>
              </a:spcBef>
              <a:spcAft>
                <a:spcPts val="0"/>
              </a:spcAft>
              <a:buSzPct val="100000"/>
              <a:buChar char="○"/>
            </a:pPr>
            <a:r>
              <a:rPr lang="de"/>
              <a:t>Higher engagement of the research community</a:t>
            </a:r>
            <a:endParaRPr/>
          </a:p>
          <a:p>
            <a:pPr indent="-334327" lvl="0" marL="457200" rtl="0" algn="l">
              <a:spcBef>
                <a:spcPts val="1000"/>
              </a:spcBef>
              <a:spcAft>
                <a:spcPts val="1000"/>
              </a:spcAft>
              <a:buSzPct val="100000"/>
              <a:buChar char="●"/>
            </a:pPr>
            <a:r>
              <a:rPr lang="de"/>
              <a:t>Examples: </a:t>
            </a:r>
            <a:r>
              <a:rPr lang="de" u="sng">
                <a:solidFill>
                  <a:schemeClr val="hlink"/>
                </a:solidFill>
                <a:hlinkClick r:id="rId3"/>
              </a:rPr>
              <a:t>DataONE</a:t>
            </a:r>
            <a:r>
              <a:rPr lang="de"/>
              <a:t>, </a:t>
            </a:r>
            <a:r>
              <a:rPr lang="de" u="sng">
                <a:solidFill>
                  <a:schemeClr val="hlink"/>
                </a:solidFill>
                <a:hlinkClick r:id="rId4"/>
              </a:rPr>
              <a:t>GBIF</a:t>
            </a:r>
            <a:endParaRPr/>
          </a:p>
        </p:txBody>
      </p:sp>
      <p:sp>
        <p:nvSpPr>
          <p:cNvPr id="312" name="Google Shape;31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Aims</a:t>
            </a:r>
            <a:endParaRPr/>
          </a:p>
        </p:txBody>
      </p:sp>
      <p:sp>
        <p:nvSpPr>
          <p:cNvPr id="68" name="Google Shape;68;p14"/>
          <p:cNvSpPr txBox="1"/>
          <p:nvPr>
            <p:ph idx="1" type="body"/>
          </p:nvPr>
        </p:nvSpPr>
        <p:spPr>
          <a:xfrm>
            <a:off x="311700" y="1076275"/>
            <a:ext cx="6517500" cy="406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Getting an overview of the principles of modern ecological research and the available infrastructure to support it</a:t>
            </a:r>
            <a:endParaRPr/>
          </a:p>
          <a:p>
            <a:pPr indent="-342900" lvl="0" marL="457200" rtl="0" algn="l">
              <a:spcBef>
                <a:spcPts val="1000"/>
              </a:spcBef>
              <a:spcAft>
                <a:spcPts val="0"/>
              </a:spcAft>
              <a:buSzPts val="1800"/>
              <a:buChar char="●"/>
            </a:pPr>
            <a:r>
              <a:rPr lang="de"/>
              <a:t>Learn about tools and techniques that enable the collation, integration and analysis of large ecological datasets </a:t>
            </a:r>
            <a:endParaRPr/>
          </a:p>
          <a:p>
            <a:pPr indent="-342900" lvl="0" marL="457200" rtl="0" algn="l">
              <a:spcBef>
                <a:spcPts val="1000"/>
              </a:spcBef>
              <a:spcAft>
                <a:spcPts val="0"/>
              </a:spcAft>
              <a:buSzPts val="1800"/>
              <a:buChar char="●"/>
            </a:pPr>
            <a:r>
              <a:rPr lang="de"/>
              <a:t>Gain hands-on experience with different aspects of the ecological data life cycle through a practical project </a:t>
            </a:r>
            <a:endParaRPr/>
          </a:p>
          <a:p>
            <a:pPr indent="-342900" lvl="0" marL="457200" rtl="0" algn="l">
              <a:spcBef>
                <a:spcPts val="1000"/>
              </a:spcBef>
              <a:spcAft>
                <a:spcPts val="1000"/>
              </a:spcAft>
              <a:buSzPts val="1800"/>
              <a:buChar char="●"/>
            </a:pPr>
            <a:r>
              <a:rPr lang="de"/>
              <a:t>Be able to transfer this knowledge to your own PhD research project</a:t>
            </a:r>
            <a:endParaRPr/>
          </a:p>
        </p:txBody>
      </p:sp>
      <p:sp>
        <p:nvSpPr>
          <p:cNvPr id="69" name="Google Shape;69;p14"/>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32"/>
          <p:cNvGrpSpPr/>
          <p:nvPr/>
        </p:nvGrpSpPr>
        <p:grpSpPr>
          <a:xfrm>
            <a:off x="2435925" y="1057078"/>
            <a:ext cx="4272150" cy="3918064"/>
            <a:chOff x="4425750" y="1057075"/>
            <a:chExt cx="4406550" cy="4086425"/>
          </a:xfrm>
        </p:grpSpPr>
        <p:sp>
          <p:nvSpPr>
            <p:cNvPr id="318" name="Google Shape;318;p32"/>
            <p:cNvSpPr/>
            <p:nvPr/>
          </p:nvSpPr>
          <p:spPr>
            <a:xfrm>
              <a:off x="6165725" y="1057075"/>
              <a:ext cx="9744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Plan</a:t>
              </a:r>
              <a:endParaRPr>
                <a:solidFill>
                  <a:schemeClr val="lt1"/>
                </a:solidFill>
              </a:endParaRPr>
            </a:p>
          </p:txBody>
        </p:sp>
        <p:sp>
          <p:nvSpPr>
            <p:cNvPr id="319" name="Google Shape;319;p32"/>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Preserve</a:t>
              </a:r>
              <a:endParaRPr>
                <a:solidFill>
                  <a:schemeClr val="lt1"/>
                </a:solidFill>
              </a:endParaRPr>
            </a:p>
          </p:txBody>
        </p:sp>
        <p:sp>
          <p:nvSpPr>
            <p:cNvPr id="320" name="Google Shape;320;p32"/>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Collect</a:t>
              </a:r>
              <a:endParaRPr>
                <a:solidFill>
                  <a:schemeClr val="lt1"/>
                </a:solidFill>
              </a:endParaRPr>
            </a:p>
          </p:txBody>
        </p:sp>
        <p:sp>
          <p:nvSpPr>
            <p:cNvPr id="321" name="Google Shape;321;p32"/>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Assure</a:t>
              </a:r>
              <a:endParaRPr>
                <a:solidFill>
                  <a:schemeClr val="lt1"/>
                </a:solidFill>
              </a:endParaRPr>
            </a:p>
          </p:txBody>
        </p:sp>
        <p:sp>
          <p:nvSpPr>
            <p:cNvPr id="322" name="Google Shape;322;p32"/>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Describe</a:t>
              </a:r>
              <a:endParaRPr>
                <a:solidFill>
                  <a:schemeClr val="lt1"/>
                </a:solidFill>
              </a:endParaRPr>
            </a:p>
          </p:txBody>
        </p:sp>
        <p:sp>
          <p:nvSpPr>
            <p:cNvPr id="323" name="Google Shape;323;p32"/>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Submit</a:t>
              </a:r>
              <a:endParaRPr>
                <a:solidFill>
                  <a:schemeClr val="lt1"/>
                </a:solidFill>
              </a:endParaRPr>
            </a:p>
          </p:txBody>
        </p:sp>
        <p:sp>
          <p:nvSpPr>
            <p:cNvPr id="324" name="Google Shape;324;p32"/>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Publish</a:t>
              </a:r>
              <a:endParaRPr>
                <a:solidFill>
                  <a:schemeClr val="lt1"/>
                </a:solidFill>
              </a:endParaRPr>
            </a:p>
          </p:txBody>
        </p:sp>
        <p:sp>
          <p:nvSpPr>
            <p:cNvPr id="325" name="Google Shape;325;p32"/>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Analyse</a:t>
              </a:r>
              <a:endParaRPr>
                <a:solidFill>
                  <a:schemeClr val="lt1"/>
                </a:solidFill>
              </a:endParaRPr>
            </a:p>
          </p:txBody>
        </p:sp>
        <p:sp>
          <p:nvSpPr>
            <p:cNvPr id="326" name="Google Shape;326;p32"/>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Integrate</a:t>
              </a:r>
              <a:endParaRPr>
                <a:solidFill>
                  <a:schemeClr val="lt1"/>
                </a:solidFill>
              </a:endParaRPr>
            </a:p>
          </p:txBody>
        </p:sp>
        <p:sp>
          <p:nvSpPr>
            <p:cNvPr id="327" name="Google Shape;327;p32"/>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Discover</a:t>
              </a:r>
              <a:endParaRPr>
                <a:solidFill>
                  <a:schemeClr val="lt1"/>
                </a:solidFill>
              </a:endParaRPr>
            </a:p>
          </p:txBody>
        </p:sp>
        <p:cxnSp>
          <p:nvCxnSpPr>
            <p:cNvPr id="328" name="Google Shape;328;p32"/>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2"/>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32"/>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32"/>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32"/>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32"/>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32"/>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2"/>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32"/>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2"/>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338" name="Google Shape;338;p32"/>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t>
            </a:r>
            <a:endParaRPr sz="800"/>
          </a:p>
        </p:txBody>
      </p:sp>
      <p:sp>
        <p:nvSpPr>
          <p:cNvPr id="339" name="Google Shape;339;p32"/>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340" name="Google Shape;340;p32"/>
          <p:cNvSpPr txBox="1"/>
          <p:nvPr>
            <p:ph type="title"/>
          </p:nvPr>
        </p:nvSpPr>
        <p:spPr>
          <a:xfrm>
            <a:off x="311700" y="445025"/>
            <a:ext cx="8520300" cy="72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de" sz="2500"/>
              <a:t>A FAIR biodiversity data landscape - The data life cycle</a:t>
            </a:r>
            <a:endParaRPr/>
          </a:p>
        </p:txBody>
      </p:sp>
      <p:sp>
        <p:nvSpPr>
          <p:cNvPr id="341" name="Google Shape;34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33"/>
          <p:cNvGrpSpPr/>
          <p:nvPr/>
        </p:nvGrpSpPr>
        <p:grpSpPr>
          <a:xfrm>
            <a:off x="2435925" y="1057078"/>
            <a:ext cx="4272150" cy="3918064"/>
            <a:chOff x="4425750" y="1057075"/>
            <a:chExt cx="4406550" cy="4086425"/>
          </a:xfrm>
        </p:grpSpPr>
        <p:sp>
          <p:nvSpPr>
            <p:cNvPr id="347" name="Google Shape;347;p33"/>
            <p:cNvSpPr/>
            <p:nvPr/>
          </p:nvSpPr>
          <p:spPr>
            <a:xfrm>
              <a:off x="6165725" y="1057075"/>
              <a:ext cx="9744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Plan</a:t>
              </a:r>
              <a:endParaRPr>
                <a:solidFill>
                  <a:schemeClr val="lt1"/>
                </a:solidFill>
              </a:endParaRPr>
            </a:p>
          </p:txBody>
        </p:sp>
        <p:sp>
          <p:nvSpPr>
            <p:cNvPr id="348" name="Google Shape;348;p33"/>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Preserve</a:t>
              </a:r>
              <a:endParaRPr>
                <a:solidFill>
                  <a:schemeClr val="lt1"/>
                </a:solidFill>
              </a:endParaRPr>
            </a:p>
          </p:txBody>
        </p:sp>
        <p:sp>
          <p:nvSpPr>
            <p:cNvPr id="349" name="Google Shape;349;p33"/>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Collect</a:t>
              </a:r>
              <a:endParaRPr>
                <a:solidFill>
                  <a:schemeClr val="lt1"/>
                </a:solidFill>
              </a:endParaRPr>
            </a:p>
          </p:txBody>
        </p:sp>
        <p:sp>
          <p:nvSpPr>
            <p:cNvPr id="350" name="Google Shape;350;p33"/>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Assure</a:t>
              </a:r>
              <a:endParaRPr>
                <a:solidFill>
                  <a:schemeClr val="lt1"/>
                </a:solidFill>
              </a:endParaRPr>
            </a:p>
          </p:txBody>
        </p:sp>
        <p:sp>
          <p:nvSpPr>
            <p:cNvPr id="351" name="Google Shape;351;p33"/>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Describe</a:t>
              </a:r>
              <a:endParaRPr>
                <a:solidFill>
                  <a:schemeClr val="lt1"/>
                </a:solidFill>
              </a:endParaRPr>
            </a:p>
          </p:txBody>
        </p:sp>
        <p:sp>
          <p:nvSpPr>
            <p:cNvPr id="352" name="Google Shape;352;p33"/>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Submit</a:t>
              </a:r>
              <a:endParaRPr>
                <a:solidFill>
                  <a:schemeClr val="lt1"/>
                </a:solidFill>
              </a:endParaRPr>
            </a:p>
          </p:txBody>
        </p:sp>
        <p:sp>
          <p:nvSpPr>
            <p:cNvPr id="353" name="Google Shape;353;p33"/>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Publish</a:t>
              </a:r>
              <a:endParaRPr>
                <a:solidFill>
                  <a:schemeClr val="lt1"/>
                </a:solidFill>
              </a:endParaRPr>
            </a:p>
          </p:txBody>
        </p:sp>
        <p:sp>
          <p:nvSpPr>
            <p:cNvPr id="354" name="Google Shape;354;p33"/>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Analyse</a:t>
              </a:r>
              <a:endParaRPr>
                <a:solidFill>
                  <a:schemeClr val="lt1"/>
                </a:solidFill>
              </a:endParaRPr>
            </a:p>
          </p:txBody>
        </p:sp>
        <p:sp>
          <p:nvSpPr>
            <p:cNvPr id="355" name="Google Shape;355;p33"/>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Integrate</a:t>
              </a:r>
              <a:endParaRPr>
                <a:solidFill>
                  <a:schemeClr val="lt1"/>
                </a:solidFill>
              </a:endParaRPr>
            </a:p>
          </p:txBody>
        </p:sp>
        <p:sp>
          <p:nvSpPr>
            <p:cNvPr id="356" name="Google Shape;356;p33"/>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Discover</a:t>
              </a:r>
              <a:endParaRPr>
                <a:solidFill>
                  <a:schemeClr val="lt1"/>
                </a:solidFill>
              </a:endParaRPr>
            </a:p>
          </p:txBody>
        </p:sp>
        <p:cxnSp>
          <p:nvCxnSpPr>
            <p:cNvPr id="357" name="Google Shape;357;p33"/>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33"/>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33"/>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33"/>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3"/>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33"/>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33"/>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33"/>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33"/>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33"/>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367" name="Google Shape;367;p33"/>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t>
            </a:r>
            <a:endParaRPr sz="800"/>
          </a:p>
        </p:txBody>
      </p:sp>
      <p:sp>
        <p:nvSpPr>
          <p:cNvPr id="368" name="Google Shape;368;p33"/>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369" name="Google Shape;369;p33"/>
          <p:cNvSpPr/>
          <p:nvPr/>
        </p:nvSpPr>
        <p:spPr>
          <a:xfrm rot="10800000">
            <a:off x="2134200" y="2823900"/>
            <a:ext cx="5041500" cy="2319600"/>
          </a:xfrm>
          <a:prstGeom prst="snip2SameRect">
            <a:avLst>
              <a:gd fmla="val 50000" name="adj1"/>
              <a:gd fmla="val 0" name="adj2"/>
            </a:avLst>
          </a:prstGeom>
          <a:solidFill>
            <a:srgbClr val="FFFFFF">
              <a:alpha val="7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rot="10800000">
            <a:off x="2416025" y="1142125"/>
            <a:ext cx="1648500" cy="1172100"/>
          </a:xfrm>
          <a:prstGeom prst="snip2SameRect">
            <a:avLst>
              <a:gd fmla="val 0" name="adj1"/>
              <a:gd fmla="val 0" name="adj2"/>
            </a:avLst>
          </a:prstGeom>
          <a:solidFill>
            <a:srgbClr val="FFFFFF">
              <a:alpha val="73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3"/>
          <p:cNvCxnSpPr/>
          <p:nvPr/>
        </p:nvCxnSpPr>
        <p:spPr>
          <a:xfrm flipH="1" rot="10800000">
            <a:off x="3536975" y="1595000"/>
            <a:ext cx="953100" cy="8631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3"/>
          <p:cNvCxnSpPr/>
          <p:nvPr/>
        </p:nvCxnSpPr>
        <p:spPr>
          <a:xfrm rot="10800000">
            <a:off x="3542925" y="2596000"/>
            <a:ext cx="2122200" cy="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3"/>
          <p:cNvSpPr txBox="1"/>
          <p:nvPr/>
        </p:nvSpPr>
        <p:spPr>
          <a:xfrm>
            <a:off x="3794775" y="2816013"/>
            <a:ext cx="161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Data producer</a:t>
            </a:r>
            <a:endParaRPr b="1" sz="1600"/>
          </a:p>
        </p:txBody>
      </p:sp>
      <p:sp>
        <p:nvSpPr>
          <p:cNvPr id="374" name="Google Shape;374;p33"/>
          <p:cNvSpPr txBox="1"/>
          <p:nvPr>
            <p:ph type="title"/>
          </p:nvPr>
        </p:nvSpPr>
        <p:spPr>
          <a:xfrm>
            <a:off x="311700" y="445025"/>
            <a:ext cx="8520300" cy="72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de" sz="2500"/>
              <a:t>A FAIR biodiversity data landscape - The data life cycle</a:t>
            </a:r>
            <a:endParaRPr/>
          </a:p>
        </p:txBody>
      </p:sp>
      <p:sp>
        <p:nvSpPr>
          <p:cNvPr id="375" name="Google Shape;37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34"/>
          <p:cNvGrpSpPr/>
          <p:nvPr/>
        </p:nvGrpSpPr>
        <p:grpSpPr>
          <a:xfrm>
            <a:off x="2435925" y="1057078"/>
            <a:ext cx="4272150" cy="3918064"/>
            <a:chOff x="4425750" y="1057075"/>
            <a:chExt cx="4406550" cy="4086425"/>
          </a:xfrm>
        </p:grpSpPr>
        <p:sp>
          <p:nvSpPr>
            <p:cNvPr id="381" name="Google Shape;381;p34"/>
            <p:cNvSpPr/>
            <p:nvPr/>
          </p:nvSpPr>
          <p:spPr>
            <a:xfrm>
              <a:off x="6165725" y="1057075"/>
              <a:ext cx="9744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Plan</a:t>
              </a:r>
              <a:endParaRPr>
                <a:solidFill>
                  <a:schemeClr val="lt1"/>
                </a:solidFill>
              </a:endParaRPr>
            </a:p>
          </p:txBody>
        </p:sp>
        <p:sp>
          <p:nvSpPr>
            <p:cNvPr id="382" name="Google Shape;382;p34"/>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Preserve</a:t>
              </a:r>
              <a:endParaRPr>
                <a:solidFill>
                  <a:schemeClr val="lt1"/>
                </a:solidFill>
              </a:endParaRPr>
            </a:p>
          </p:txBody>
        </p:sp>
        <p:sp>
          <p:nvSpPr>
            <p:cNvPr id="383" name="Google Shape;383;p34"/>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Collect</a:t>
              </a:r>
              <a:endParaRPr>
                <a:solidFill>
                  <a:schemeClr val="lt1"/>
                </a:solidFill>
              </a:endParaRPr>
            </a:p>
          </p:txBody>
        </p:sp>
        <p:sp>
          <p:nvSpPr>
            <p:cNvPr id="384" name="Google Shape;384;p34"/>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Assure</a:t>
              </a:r>
              <a:endParaRPr>
                <a:solidFill>
                  <a:schemeClr val="lt1"/>
                </a:solidFill>
              </a:endParaRPr>
            </a:p>
          </p:txBody>
        </p:sp>
        <p:sp>
          <p:nvSpPr>
            <p:cNvPr id="385" name="Google Shape;385;p34"/>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Describe</a:t>
              </a:r>
              <a:endParaRPr>
                <a:solidFill>
                  <a:schemeClr val="lt1"/>
                </a:solidFill>
              </a:endParaRPr>
            </a:p>
          </p:txBody>
        </p:sp>
        <p:sp>
          <p:nvSpPr>
            <p:cNvPr id="386" name="Google Shape;386;p34"/>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Submit</a:t>
              </a:r>
              <a:endParaRPr>
                <a:solidFill>
                  <a:schemeClr val="lt1"/>
                </a:solidFill>
              </a:endParaRPr>
            </a:p>
          </p:txBody>
        </p:sp>
        <p:sp>
          <p:nvSpPr>
            <p:cNvPr id="387" name="Google Shape;387;p34"/>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Publish</a:t>
              </a:r>
              <a:endParaRPr>
                <a:solidFill>
                  <a:schemeClr val="lt1"/>
                </a:solidFill>
              </a:endParaRPr>
            </a:p>
          </p:txBody>
        </p:sp>
        <p:sp>
          <p:nvSpPr>
            <p:cNvPr id="388" name="Google Shape;388;p34"/>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Analyse</a:t>
              </a:r>
              <a:endParaRPr>
                <a:solidFill>
                  <a:schemeClr val="lt1"/>
                </a:solidFill>
              </a:endParaRPr>
            </a:p>
          </p:txBody>
        </p:sp>
        <p:sp>
          <p:nvSpPr>
            <p:cNvPr id="389" name="Google Shape;389;p34"/>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Integrate</a:t>
              </a:r>
              <a:endParaRPr>
                <a:solidFill>
                  <a:schemeClr val="lt1"/>
                </a:solidFill>
              </a:endParaRPr>
            </a:p>
          </p:txBody>
        </p:sp>
        <p:sp>
          <p:nvSpPr>
            <p:cNvPr id="390" name="Google Shape;390;p34"/>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Discover</a:t>
              </a:r>
              <a:endParaRPr>
                <a:solidFill>
                  <a:schemeClr val="lt1"/>
                </a:solidFill>
              </a:endParaRPr>
            </a:p>
          </p:txBody>
        </p:sp>
        <p:cxnSp>
          <p:nvCxnSpPr>
            <p:cNvPr id="391" name="Google Shape;391;p34"/>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34"/>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34"/>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34"/>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34"/>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34"/>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4"/>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34"/>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34"/>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34"/>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401" name="Google Shape;401;p34"/>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t>
            </a:r>
            <a:endParaRPr sz="800"/>
          </a:p>
        </p:txBody>
      </p:sp>
      <p:sp>
        <p:nvSpPr>
          <p:cNvPr id="402" name="Google Shape;402;p34"/>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403" name="Google Shape;403;p34"/>
          <p:cNvSpPr/>
          <p:nvPr/>
        </p:nvSpPr>
        <p:spPr>
          <a:xfrm rot="10800000">
            <a:off x="2368000" y="2823875"/>
            <a:ext cx="1702500" cy="1972200"/>
          </a:xfrm>
          <a:prstGeom prst="snip2SameRect">
            <a:avLst>
              <a:gd fmla="val 0" name="adj1"/>
              <a:gd fmla="val 0" name="adj2"/>
            </a:avLst>
          </a:prstGeom>
          <a:solidFill>
            <a:srgbClr val="FFFFFF">
              <a:alpha val="7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34"/>
          <p:cNvCxnSpPr/>
          <p:nvPr/>
        </p:nvCxnSpPr>
        <p:spPr>
          <a:xfrm rot="10800000">
            <a:off x="3303275" y="2955575"/>
            <a:ext cx="1270800" cy="14808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34"/>
          <p:cNvSpPr txBox="1"/>
          <p:nvPr/>
        </p:nvSpPr>
        <p:spPr>
          <a:xfrm>
            <a:off x="3794775" y="2816013"/>
            <a:ext cx="161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Data producer</a:t>
            </a:r>
            <a:endParaRPr b="1" sz="1600"/>
          </a:p>
        </p:txBody>
      </p:sp>
      <p:sp>
        <p:nvSpPr>
          <p:cNvPr id="406" name="Google Shape;406;p34"/>
          <p:cNvSpPr txBox="1"/>
          <p:nvPr>
            <p:ph type="title"/>
          </p:nvPr>
        </p:nvSpPr>
        <p:spPr>
          <a:xfrm>
            <a:off x="311700" y="445025"/>
            <a:ext cx="8520300" cy="72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de" sz="2500"/>
              <a:t>A FAIR biodiversity data landscape - The data life cycle</a:t>
            </a:r>
            <a:endParaRPr/>
          </a:p>
        </p:txBody>
      </p:sp>
      <p:sp>
        <p:nvSpPr>
          <p:cNvPr id="407" name="Google Shape;40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35"/>
          <p:cNvGrpSpPr/>
          <p:nvPr/>
        </p:nvGrpSpPr>
        <p:grpSpPr>
          <a:xfrm>
            <a:off x="2435925" y="1057078"/>
            <a:ext cx="4272150" cy="3918064"/>
            <a:chOff x="4425750" y="1057075"/>
            <a:chExt cx="4406550" cy="4086425"/>
          </a:xfrm>
        </p:grpSpPr>
        <p:sp>
          <p:nvSpPr>
            <p:cNvPr id="413" name="Google Shape;413;p35"/>
            <p:cNvSpPr/>
            <p:nvPr/>
          </p:nvSpPr>
          <p:spPr>
            <a:xfrm>
              <a:off x="6165725" y="1057075"/>
              <a:ext cx="9744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Plan</a:t>
              </a:r>
              <a:endParaRPr>
                <a:solidFill>
                  <a:schemeClr val="lt1"/>
                </a:solidFill>
              </a:endParaRPr>
            </a:p>
          </p:txBody>
        </p:sp>
        <p:sp>
          <p:nvSpPr>
            <p:cNvPr id="414" name="Google Shape;414;p35"/>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Preserve</a:t>
              </a:r>
              <a:endParaRPr>
                <a:solidFill>
                  <a:schemeClr val="lt1"/>
                </a:solidFill>
              </a:endParaRPr>
            </a:p>
          </p:txBody>
        </p:sp>
        <p:sp>
          <p:nvSpPr>
            <p:cNvPr id="415" name="Google Shape;415;p35"/>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Collect</a:t>
              </a:r>
              <a:endParaRPr>
                <a:solidFill>
                  <a:schemeClr val="lt1"/>
                </a:solidFill>
              </a:endParaRPr>
            </a:p>
          </p:txBody>
        </p:sp>
        <p:sp>
          <p:nvSpPr>
            <p:cNvPr id="416" name="Google Shape;416;p35"/>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Assure</a:t>
              </a:r>
              <a:endParaRPr>
                <a:solidFill>
                  <a:schemeClr val="lt1"/>
                </a:solidFill>
              </a:endParaRPr>
            </a:p>
          </p:txBody>
        </p:sp>
        <p:sp>
          <p:nvSpPr>
            <p:cNvPr id="417" name="Google Shape;417;p35"/>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Describe</a:t>
              </a:r>
              <a:endParaRPr>
                <a:solidFill>
                  <a:schemeClr val="lt1"/>
                </a:solidFill>
              </a:endParaRPr>
            </a:p>
          </p:txBody>
        </p:sp>
        <p:sp>
          <p:nvSpPr>
            <p:cNvPr id="418" name="Google Shape;418;p35"/>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Submit</a:t>
              </a:r>
              <a:endParaRPr>
                <a:solidFill>
                  <a:schemeClr val="lt1"/>
                </a:solidFill>
              </a:endParaRPr>
            </a:p>
          </p:txBody>
        </p:sp>
        <p:sp>
          <p:nvSpPr>
            <p:cNvPr id="419" name="Google Shape;419;p35"/>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Publish</a:t>
              </a:r>
              <a:endParaRPr>
                <a:solidFill>
                  <a:schemeClr val="lt1"/>
                </a:solidFill>
              </a:endParaRPr>
            </a:p>
          </p:txBody>
        </p:sp>
        <p:sp>
          <p:nvSpPr>
            <p:cNvPr id="420" name="Google Shape;420;p35"/>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Analyse</a:t>
              </a:r>
              <a:endParaRPr>
                <a:solidFill>
                  <a:schemeClr val="lt1"/>
                </a:solidFill>
              </a:endParaRPr>
            </a:p>
          </p:txBody>
        </p:sp>
        <p:sp>
          <p:nvSpPr>
            <p:cNvPr id="421" name="Google Shape;421;p35"/>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Integrate</a:t>
              </a:r>
              <a:endParaRPr>
                <a:solidFill>
                  <a:schemeClr val="lt1"/>
                </a:solidFill>
              </a:endParaRPr>
            </a:p>
          </p:txBody>
        </p:sp>
        <p:sp>
          <p:nvSpPr>
            <p:cNvPr id="422" name="Google Shape;422;p35"/>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rPr>
                <a:t>Discover</a:t>
              </a:r>
              <a:endParaRPr>
                <a:solidFill>
                  <a:schemeClr val="lt1"/>
                </a:solidFill>
              </a:endParaRPr>
            </a:p>
          </p:txBody>
        </p:sp>
        <p:cxnSp>
          <p:nvCxnSpPr>
            <p:cNvPr id="423" name="Google Shape;423;p35"/>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5"/>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35"/>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35"/>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5"/>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35"/>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p35"/>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30" name="Google Shape;430;p35"/>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35"/>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35"/>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433" name="Google Shape;433;p35"/>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t>
            </a:r>
            <a:endParaRPr sz="800"/>
          </a:p>
        </p:txBody>
      </p:sp>
      <p:sp>
        <p:nvSpPr>
          <p:cNvPr id="434" name="Google Shape;434;p35"/>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435" name="Google Shape;435;p35"/>
          <p:cNvSpPr/>
          <p:nvPr/>
        </p:nvSpPr>
        <p:spPr>
          <a:xfrm rot="6560141">
            <a:off x="3592233" y="2178510"/>
            <a:ext cx="4194173" cy="2364578"/>
          </a:xfrm>
          <a:prstGeom prst="snip2SameRect">
            <a:avLst>
              <a:gd fmla="val 50000" name="adj1"/>
              <a:gd fmla="val 0" name="adj2"/>
            </a:avLst>
          </a:prstGeom>
          <a:solidFill>
            <a:srgbClr val="FFFFFF">
              <a:alpha val="7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35"/>
          <p:cNvCxnSpPr/>
          <p:nvPr/>
        </p:nvCxnSpPr>
        <p:spPr>
          <a:xfrm flipH="1">
            <a:off x="3548975" y="1580875"/>
            <a:ext cx="1025100" cy="23079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35"/>
          <p:cNvSpPr txBox="1"/>
          <p:nvPr/>
        </p:nvSpPr>
        <p:spPr>
          <a:xfrm>
            <a:off x="3794775" y="2816013"/>
            <a:ext cx="161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Data re-user</a:t>
            </a:r>
            <a:endParaRPr b="1" sz="1600"/>
          </a:p>
        </p:txBody>
      </p:sp>
      <p:sp>
        <p:nvSpPr>
          <p:cNvPr id="438" name="Google Shape;438;p35"/>
          <p:cNvSpPr/>
          <p:nvPr/>
        </p:nvSpPr>
        <p:spPr>
          <a:xfrm rot="5403068">
            <a:off x="3394775" y="4473800"/>
            <a:ext cx="672300" cy="653400"/>
          </a:xfrm>
          <a:prstGeom prst="snip2SameRect">
            <a:avLst>
              <a:gd fmla="val 0" name="adj1"/>
              <a:gd fmla="val 0" name="adj2"/>
            </a:avLst>
          </a:prstGeom>
          <a:solidFill>
            <a:srgbClr val="FFFFFF">
              <a:alpha val="7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txBox="1"/>
          <p:nvPr>
            <p:ph type="title"/>
          </p:nvPr>
        </p:nvSpPr>
        <p:spPr>
          <a:xfrm>
            <a:off x="311700" y="445025"/>
            <a:ext cx="8520300" cy="72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de" sz="2500"/>
              <a:t>A FAIR biodiversity data landscape - The data life cycle</a:t>
            </a:r>
            <a:endParaRPr/>
          </a:p>
        </p:txBody>
      </p:sp>
      <p:sp>
        <p:nvSpPr>
          <p:cNvPr id="440" name="Google Shape;44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6"/>
          <p:cNvSpPr txBox="1"/>
          <p:nvPr/>
        </p:nvSpPr>
        <p:spPr>
          <a:xfrm>
            <a:off x="4218319" y="4835709"/>
            <a:ext cx="3971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t>Source: Michener (2015) 10.1016/j.ecoinf.2015.06.010</a:t>
            </a:r>
            <a:endParaRPr sz="800"/>
          </a:p>
        </p:txBody>
      </p:sp>
      <p:sp>
        <p:nvSpPr>
          <p:cNvPr id="446" name="Google Shape;446;p36"/>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pic>
        <p:nvPicPr>
          <p:cNvPr id="447" name="Google Shape;447;p36"/>
          <p:cNvPicPr preferRelativeResize="0"/>
          <p:nvPr/>
        </p:nvPicPr>
        <p:blipFill>
          <a:blip r:embed="rId3">
            <a:alphaModFix/>
          </a:blip>
          <a:stretch>
            <a:fillRect/>
          </a:stretch>
        </p:blipFill>
        <p:spPr>
          <a:xfrm>
            <a:off x="4918700" y="902493"/>
            <a:ext cx="3321200" cy="4028774"/>
          </a:xfrm>
          <a:prstGeom prst="rect">
            <a:avLst/>
          </a:prstGeom>
          <a:noFill/>
          <a:ln>
            <a:noFill/>
          </a:ln>
        </p:spPr>
      </p:pic>
      <p:sp>
        <p:nvSpPr>
          <p:cNvPr id="448" name="Google Shape;448;p36"/>
          <p:cNvSpPr txBox="1"/>
          <p:nvPr>
            <p:ph idx="1" type="body"/>
          </p:nvPr>
        </p:nvSpPr>
        <p:spPr>
          <a:xfrm>
            <a:off x="311700" y="1076275"/>
            <a:ext cx="464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de"/>
              <a:t>There are many tools, resources and projects that can help you to structure your research according to FAIR principles!</a:t>
            </a:r>
            <a:endParaRPr/>
          </a:p>
        </p:txBody>
      </p:sp>
      <p:sp>
        <p:nvSpPr>
          <p:cNvPr id="449" name="Google Shape;449;p36"/>
          <p:cNvSpPr txBox="1"/>
          <p:nvPr>
            <p:ph type="title"/>
          </p:nvPr>
        </p:nvSpPr>
        <p:spPr>
          <a:xfrm>
            <a:off x="311700" y="445025"/>
            <a:ext cx="8520300" cy="72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000"/>
              </a:spcAft>
              <a:buNone/>
            </a:pPr>
            <a:r>
              <a:rPr lang="de" sz="2500"/>
              <a:t>A FAIR biodiversity data landscape - The data life cycle</a:t>
            </a:r>
            <a:endParaRPr/>
          </a:p>
        </p:txBody>
      </p:sp>
      <p:sp>
        <p:nvSpPr>
          <p:cNvPr id="450" name="Google Shape;45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Research project - Overview</a:t>
            </a:r>
            <a:endParaRPr/>
          </a:p>
        </p:txBody>
      </p:sp>
      <p:sp>
        <p:nvSpPr>
          <p:cNvPr id="456" name="Google Shape;456;p37"/>
          <p:cNvSpPr txBox="1"/>
          <p:nvPr>
            <p:ph idx="1" type="body"/>
          </p:nvPr>
        </p:nvSpPr>
        <p:spPr>
          <a:xfrm>
            <a:off x="311700" y="1129300"/>
            <a:ext cx="5312700" cy="3416400"/>
          </a:xfrm>
          <a:prstGeom prst="rect">
            <a:avLst/>
          </a:prstGeom>
        </p:spPr>
        <p:txBody>
          <a:bodyPr anchorCtr="0" anchor="t" bIns="91425" lIns="91425" spcFirstLastPara="1" rIns="91425" wrap="square" tIns="91425">
            <a:normAutofit/>
          </a:bodyPr>
          <a:lstStyle/>
          <a:p>
            <a:pPr indent="-630000" lvl="0" marL="630000" rtl="0" algn="l">
              <a:spcBef>
                <a:spcPts val="0"/>
              </a:spcBef>
              <a:spcAft>
                <a:spcPts val="0"/>
              </a:spcAft>
              <a:buNone/>
            </a:pPr>
            <a:r>
              <a:rPr b="1" lang="de"/>
              <a:t>Aim: </a:t>
            </a:r>
            <a:r>
              <a:rPr lang="de"/>
              <a:t>	(1) Explore the imprint of seasonal bird migration in digitally available occurrence records </a:t>
            </a:r>
            <a:endParaRPr/>
          </a:p>
          <a:p>
            <a:pPr indent="0" lvl="0" marL="630000" rtl="0" algn="l">
              <a:spcBef>
                <a:spcPts val="1000"/>
              </a:spcBef>
              <a:spcAft>
                <a:spcPts val="0"/>
              </a:spcAft>
              <a:buNone/>
            </a:pPr>
            <a:r>
              <a:rPr lang="de"/>
              <a:t>(2) Contrast patterns among congeneric species with different migration behaviour</a:t>
            </a:r>
            <a:endParaRPr/>
          </a:p>
          <a:p>
            <a:pPr indent="-1439999" lvl="0" marL="1439999" rtl="0" algn="l">
              <a:spcBef>
                <a:spcPts val="1000"/>
              </a:spcBef>
              <a:spcAft>
                <a:spcPts val="0"/>
              </a:spcAft>
              <a:buNone/>
            </a:pPr>
            <a:r>
              <a:rPr b="1" lang="de"/>
              <a:t>Study taxon: </a:t>
            </a:r>
            <a:r>
              <a:rPr lang="de"/>
              <a:t>Harriers (</a:t>
            </a:r>
            <a:r>
              <a:rPr i="1" lang="de"/>
              <a:t>Circus</a:t>
            </a:r>
            <a:r>
              <a:rPr lang="de"/>
              <a:t> Lacepede 1799)</a:t>
            </a:r>
            <a:endParaRPr/>
          </a:p>
          <a:p>
            <a:pPr indent="-1439999" lvl="0" marL="1439999" rtl="0" algn="l">
              <a:spcBef>
                <a:spcPts val="1000"/>
              </a:spcBef>
              <a:spcAft>
                <a:spcPts val="0"/>
              </a:spcAft>
              <a:buNone/>
            </a:pPr>
            <a:r>
              <a:rPr b="1" lang="de"/>
              <a:t>Study region: </a:t>
            </a:r>
            <a:r>
              <a:rPr lang="de"/>
              <a:t>Sweden</a:t>
            </a:r>
            <a:endParaRPr/>
          </a:p>
          <a:p>
            <a:pPr indent="0" lvl="0" marL="0" rtl="0" algn="l">
              <a:spcBef>
                <a:spcPts val="1000"/>
              </a:spcBef>
              <a:spcAft>
                <a:spcPts val="1000"/>
              </a:spcAft>
              <a:buNone/>
            </a:pPr>
            <a:r>
              <a:t/>
            </a:r>
            <a:endParaRPr/>
          </a:p>
        </p:txBody>
      </p:sp>
      <p:pic>
        <p:nvPicPr>
          <p:cNvPr id="457" name="Google Shape;457;p37"/>
          <p:cNvPicPr preferRelativeResize="0"/>
          <p:nvPr/>
        </p:nvPicPr>
        <p:blipFill>
          <a:blip r:embed="rId3">
            <a:alphaModFix/>
          </a:blip>
          <a:stretch>
            <a:fillRect/>
          </a:stretch>
        </p:blipFill>
        <p:spPr>
          <a:xfrm>
            <a:off x="5597776" y="628498"/>
            <a:ext cx="3481824" cy="1958526"/>
          </a:xfrm>
          <a:prstGeom prst="rect">
            <a:avLst/>
          </a:prstGeom>
          <a:noFill/>
          <a:ln>
            <a:noFill/>
          </a:ln>
        </p:spPr>
      </p:pic>
      <p:sp>
        <p:nvSpPr>
          <p:cNvPr id="458" name="Google Shape;458;p37"/>
          <p:cNvSpPr txBox="1"/>
          <p:nvPr/>
        </p:nvSpPr>
        <p:spPr>
          <a:xfrm>
            <a:off x="5597700" y="2545750"/>
            <a:ext cx="321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000"/>
              <a:t>Circus cyaneus</a:t>
            </a:r>
            <a:r>
              <a:rPr lang="de" sz="1000"/>
              <a:t> in flight. Source: wikimedia commons</a:t>
            </a:r>
            <a:endParaRPr sz="1000"/>
          </a:p>
        </p:txBody>
      </p:sp>
      <p:pic>
        <p:nvPicPr>
          <p:cNvPr id="459" name="Google Shape;459;p37"/>
          <p:cNvPicPr preferRelativeResize="0"/>
          <p:nvPr/>
        </p:nvPicPr>
        <p:blipFill>
          <a:blip r:embed="rId4">
            <a:alphaModFix/>
          </a:blip>
          <a:stretch>
            <a:fillRect/>
          </a:stretch>
        </p:blipFill>
        <p:spPr>
          <a:xfrm>
            <a:off x="5597700" y="2984225"/>
            <a:ext cx="3481825" cy="1679825"/>
          </a:xfrm>
          <a:prstGeom prst="rect">
            <a:avLst/>
          </a:prstGeom>
          <a:noFill/>
          <a:ln>
            <a:noFill/>
          </a:ln>
        </p:spPr>
      </p:pic>
      <p:sp>
        <p:nvSpPr>
          <p:cNvPr id="460" name="Google Shape;460;p37"/>
          <p:cNvSpPr txBox="1"/>
          <p:nvPr/>
        </p:nvSpPr>
        <p:spPr>
          <a:xfrm>
            <a:off x="5597775" y="4631079"/>
            <a:ext cx="321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t>Major migratory routes of birds. Source: birdlife.org</a:t>
            </a:r>
            <a:endParaRPr sz="1000"/>
          </a:p>
        </p:txBody>
      </p:sp>
      <p:sp>
        <p:nvSpPr>
          <p:cNvPr id="461" name="Google Shape;46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462" name="Google Shape;462;p37"/>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Plan</a:t>
            </a:r>
            <a:endParaRPr/>
          </a:p>
        </p:txBody>
      </p:sp>
      <p:grpSp>
        <p:nvGrpSpPr>
          <p:cNvPr id="468" name="Google Shape;468;p38"/>
          <p:cNvGrpSpPr/>
          <p:nvPr/>
        </p:nvGrpSpPr>
        <p:grpSpPr>
          <a:xfrm>
            <a:off x="5712256" y="904745"/>
            <a:ext cx="3078856" cy="2824128"/>
            <a:chOff x="4425750" y="1057075"/>
            <a:chExt cx="4406550" cy="4086425"/>
          </a:xfrm>
        </p:grpSpPr>
        <p:sp>
          <p:nvSpPr>
            <p:cNvPr id="469" name="Google Shape;469;p38"/>
            <p:cNvSpPr/>
            <p:nvPr/>
          </p:nvSpPr>
          <p:spPr>
            <a:xfrm>
              <a:off x="6165725" y="1057075"/>
              <a:ext cx="9744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470" name="Google Shape;470;p38"/>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471" name="Google Shape;471;p38"/>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472" name="Google Shape;472;p38"/>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473" name="Google Shape;473;p38"/>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474" name="Google Shape;474;p38"/>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475" name="Google Shape;475;p38"/>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476" name="Google Shape;476;p38"/>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477" name="Google Shape;477;p38"/>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478" name="Google Shape;478;p38"/>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479" name="Google Shape;479;p38"/>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p38"/>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38"/>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38"/>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38"/>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38"/>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38"/>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86" name="Google Shape;486;p38"/>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487" name="Google Shape;487;p38"/>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488" name="Google Shape;488;p38"/>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489" name="Google Shape;489;p38"/>
          <p:cNvSpPr txBox="1"/>
          <p:nvPr>
            <p:ph idx="1" type="body"/>
          </p:nvPr>
        </p:nvSpPr>
        <p:spPr>
          <a:xfrm>
            <a:off x="311700" y="1129300"/>
            <a:ext cx="531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Identify a study question and formulate a set of hypotheses</a:t>
            </a:r>
            <a:endParaRPr/>
          </a:p>
          <a:p>
            <a:pPr indent="-342900" lvl="0" marL="457200" rtl="0" algn="l">
              <a:spcBef>
                <a:spcPts val="1000"/>
              </a:spcBef>
              <a:spcAft>
                <a:spcPts val="0"/>
              </a:spcAft>
              <a:buSzPts val="1800"/>
              <a:buChar char="●"/>
            </a:pPr>
            <a:r>
              <a:rPr lang="de"/>
              <a:t>Check existing guidelines, standards and formats (project-specific, institution-wide, domain-wide, etc.)</a:t>
            </a:r>
            <a:endParaRPr/>
          </a:p>
          <a:p>
            <a:pPr indent="-342900" lvl="0" marL="457200" rtl="0" algn="l">
              <a:spcBef>
                <a:spcPts val="1000"/>
              </a:spcBef>
              <a:spcAft>
                <a:spcPts val="0"/>
              </a:spcAft>
              <a:buSzPts val="1800"/>
              <a:buChar char="●"/>
            </a:pPr>
            <a:r>
              <a:rPr lang="de"/>
              <a:t>Formulate a</a:t>
            </a:r>
            <a:r>
              <a:rPr lang="de"/>
              <a:t> </a:t>
            </a:r>
            <a:r>
              <a:rPr lang="de" u="sng">
                <a:solidFill>
                  <a:schemeClr val="hlink"/>
                </a:solidFill>
                <a:hlinkClick r:id="rId3"/>
              </a:rPr>
              <a:t>data management plan (DMP)</a:t>
            </a:r>
            <a:endParaRPr/>
          </a:p>
          <a:p>
            <a:pPr indent="-342900" lvl="0" marL="457200" rtl="0" algn="l">
              <a:spcBef>
                <a:spcPts val="1000"/>
              </a:spcBef>
              <a:spcAft>
                <a:spcPts val="1000"/>
              </a:spcAft>
              <a:buSzPts val="1800"/>
              <a:buChar char="●"/>
            </a:pPr>
            <a:r>
              <a:rPr lang="de"/>
              <a:t>Apply for funding to cover data curation and preservation costs, e.g. at </a:t>
            </a:r>
            <a:r>
              <a:rPr lang="de" u="sng">
                <a:solidFill>
                  <a:schemeClr val="hlink"/>
                </a:solidFill>
                <a:hlinkClick r:id="rId4"/>
              </a:rPr>
              <a:t>DFG</a:t>
            </a:r>
            <a:endParaRPr/>
          </a:p>
        </p:txBody>
      </p:sp>
      <p:sp>
        <p:nvSpPr>
          <p:cNvPr id="490" name="Google Shape;49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491" name="Google Shape;491;p38"/>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
        <p:nvSpPr>
          <p:cNvPr id="492" name="Google Shape;492;p38"/>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https://www.gfbio.org/training/materials/data-lifecycle/plan</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Data management plans</a:t>
            </a:r>
            <a:endParaRPr/>
          </a:p>
        </p:txBody>
      </p:sp>
      <p:pic>
        <p:nvPicPr>
          <p:cNvPr id="498" name="Google Shape;498;p39"/>
          <p:cNvPicPr preferRelativeResize="0"/>
          <p:nvPr/>
        </p:nvPicPr>
        <p:blipFill>
          <a:blip r:embed="rId3">
            <a:alphaModFix/>
          </a:blip>
          <a:stretch>
            <a:fillRect/>
          </a:stretch>
        </p:blipFill>
        <p:spPr>
          <a:xfrm>
            <a:off x="1623700" y="1017725"/>
            <a:ext cx="5608950" cy="4069775"/>
          </a:xfrm>
          <a:prstGeom prst="rect">
            <a:avLst/>
          </a:prstGeom>
          <a:noFill/>
          <a:ln>
            <a:noFill/>
          </a:ln>
        </p:spPr>
      </p:pic>
      <p:sp>
        <p:nvSpPr>
          <p:cNvPr id="499" name="Google Shape;499;p39"/>
          <p:cNvSpPr txBox="1"/>
          <p:nvPr/>
        </p:nvSpPr>
        <p:spPr>
          <a:xfrm>
            <a:off x="-146531" y="4830932"/>
            <a:ext cx="190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t>Source: </a:t>
            </a:r>
            <a:r>
              <a:rPr lang="de" sz="800"/>
              <a:t>https://www.gfbio.org/dmpt</a:t>
            </a:r>
            <a:endParaRPr sz="800"/>
          </a:p>
        </p:txBody>
      </p:sp>
      <p:sp>
        <p:nvSpPr>
          <p:cNvPr id="500" name="Google Shape;500;p39"/>
          <p:cNvSpPr/>
          <p:nvPr/>
        </p:nvSpPr>
        <p:spPr>
          <a:xfrm>
            <a:off x="1714550" y="1606800"/>
            <a:ext cx="5528400" cy="475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502" name="Google Shape;502;p39"/>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0"/>
          <p:cNvPicPr preferRelativeResize="0"/>
          <p:nvPr/>
        </p:nvPicPr>
        <p:blipFill>
          <a:blip r:embed="rId3">
            <a:alphaModFix/>
          </a:blip>
          <a:stretch>
            <a:fillRect/>
          </a:stretch>
        </p:blipFill>
        <p:spPr>
          <a:xfrm>
            <a:off x="1623700" y="1017725"/>
            <a:ext cx="5608950" cy="4069775"/>
          </a:xfrm>
          <a:prstGeom prst="rect">
            <a:avLst/>
          </a:prstGeom>
          <a:noFill/>
          <a:ln>
            <a:noFill/>
          </a:ln>
        </p:spPr>
      </p:pic>
      <p:sp>
        <p:nvSpPr>
          <p:cNvPr id="508" name="Google Shape;508;p40"/>
          <p:cNvSpPr txBox="1"/>
          <p:nvPr/>
        </p:nvSpPr>
        <p:spPr>
          <a:xfrm>
            <a:off x="7242869" y="4835700"/>
            <a:ext cx="190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t>Source: https://www.gfbio.org/dmpt</a:t>
            </a:r>
            <a:endParaRPr sz="800"/>
          </a:p>
        </p:txBody>
      </p:sp>
      <p:sp>
        <p:nvSpPr>
          <p:cNvPr id="509" name="Google Shape;509;p40"/>
          <p:cNvSpPr/>
          <p:nvPr/>
        </p:nvSpPr>
        <p:spPr>
          <a:xfrm>
            <a:off x="1714475" y="2096250"/>
            <a:ext cx="5528400" cy="3047400"/>
          </a:xfrm>
          <a:prstGeom prst="roundRect">
            <a:avLst>
              <a:gd fmla="val 3184"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management plan</a:t>
            </a:r>
            <a:endParaRPr/>
          </a:p>
        </p:txBody>
      </p:sp>
      <p:sp>
        <p:nvSpPr>
          <p:cNvPr id="511" name="Google Shape;5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512" name="Google Shape;512;p40"/>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1"/>
          <p:cNvSpPr txBox="1"/>
          <p:nvPr>
            <p:ph idx="1" type="body"/>
          </p:nvPr>
        </p:nvSpPr>
        <p:spPr>
          <a:xfrm>
            <a:off x="311700" y="1129300"/>
            <a:ext cx="8788500" cy="4014300"/>
          </a:xfrm>
          <a:prstGeom prst="rect">
            <a:avLst/>
          </a:prstGeom>
        </p:spPr>
        <p:txBody>
          <a:bodyPr anchorCtr="0" anchor="t" bIns="91425" lIns="91425" spcFirstLastPara="1" rIns="91425" wrap="square" tIns="91425">
            <a:normAutofit fontScale="92500" lnSpcReduction="20000"/>
          </a:bodyPr>
          <a:lstStyle/>
          <a:p>
            <a:pPr indent="-360000" lvl="0" marL="360000" marR="0" rtl="0" algn="l">
              <a:lnSpc>
                <a:spcPct val="115000"/>
              </a:lnSpc>
              <a:spcBef>
                <a:spcPts val="0"/>
              </a:spcBef>
              <a:spcAft>
                <a:spcPts val="0"/>
              </a:spcAft>
              <a:buNone/>
            </a:pPr>
            <a:r>
              <a:rPr b="1" lang="de"/>
              <a:t>Data description</a:t>
            </a:r>
            <a:r>
              <a:rPr b="1" lang="de"/>
              <a:t>: </a:t>
            </a:r>
            <a:r>
              <a:rPr lang="de"/>
              <a:t>This study will use ~600.000 GBIF-mediated occurrence records, monthly climate data from Worldclim 2.0, and functional trait data from Storchová &amp; Hořák (2018). Quality assurance will be carried out in the R statistical programming language (R Core Team 2021).</a:t>
            </a:r>
            <a:endParaRPr/>
          </a:p>
          <a:p>
            <a:pPr indent="-360000" lvl="0" marL="360000" marR="0" rtl="0" algn="l">
              <a:lnSpc>
                <a:spcPct val="115000"/>
              </a:lnSpc>
              <a:spcBef>
                <a:spcPts val="1000"/>
              </a:spcBef>
              <a:spcAft>
                <a:spcPts val="0"/>
              </a:spcAft>
              <a:buNone/>
            </a:pPr>
            <a:r>
              <a:rPr b="1" lang="de"/>
              <a:t>Documentation and metadata:</a:t>
            </a:r>
            <a:r>
              <a:rPr lang="de"/>
              <a:t> An ODMAP protocol of the study will be prepared.</a:t>
            </a:r>
            <a:endParaRPr/>
          </a:p>
          <a:p>
            <a:pPr indent="-360000" lvl="0" marL="360000" marR="0" rtl="0" algn="l">
              <a:lnSpc>
                <a:spcPct val="115000"/>
              </a:lnSpc>
              <a:spcBef>
                <a:spcPts val="1000"/>
              </a:spcBef>
              <a:spcAft>
                <a:spcPts val="0"/>
              </a:spcAft>
              <a:buNone/>
            </a:pPr>
            <a:r>
              <a:rPr b="1" lang="de"/>
              <a:t>Ethical and legal compliance:</a:t>
            </a:r>
            <a:r>
              <a:rPr lang="de"/>
              <a:t> not applicable</a:t>
            </a:r>
            <a:endParaRPr/>
          </a:p>
          <a:p>
            <a:pPr indent="-360000" lvl="0" marL="360000" marR="0" rtl="0" algn="l">
              <a:lnSpc>
                <a:spcPct val="115000"/>
              </a:lnSpc>
              <a:spcBef>
                <a:spcPts val="1000"/>
              </a:spcBef>
              <a:spcAft>
                <a:spcPts val="0"/>
              </a:spcAft>
              <a:buNone/>
            </a:pPr>
            <a:r>
              <a:rPr b="1" lang="de"/>
              <a:t>Storage and backup plan:</a:t>
            </a:r>
            <a:r>
              <a:rPr lang="de"/>
              <a:t> Large data files will be stored locally during the research project. Code versioning will be realized via GitHub. </a:t>
            </a:r>
            <a:endParaRPr/>
          </a:p>
          <a:p>
            <a:pPr indent="-360000" lvl="0" marL="360000" marR="0" rtl="0" algn="l">
              <a:lnSpc>
                <a:spcPct val="115000"/>
              </a:lnSpc>
              <a:spcBef>
                <a:spcPts val="1000"/>
              </a:spcBef>
              <a:spcAft>
                <a:spcPts val="0"/>
              </a:spcAft>
              <a:buNone/>
            </a:pPr>
            <a:r>
              <a:rPr b="1" lang="de"/>
              <a:t>Preservation:</a:t>
            </a:r>
            <a:r>
              <a:rPr lang="de"/>
              <a:t> The analysed dataset will be uploaded to a public repository.</a:t>
            </a:r>
            <a:endParaRPr/>
          </a:p>
          <a:p>
            <a:pPr indent="-360000" lvl="0" marL="360000" marR="0" rtl="0" algn="l">
              <a:lnSpc>
                <a:spcPct val="115000"/>
              </a:lnSpc>
              <a:spcBef>
                <a:spcPts val="1000"/>
              </a:spcBef>
              <a:spcAft>
                <a:spcPts val="0"/>
              </a:spcAft>
              <a:buNone/>
            </a:pPr>
            <a:r>
              <a:rPr b="1" lang="de"/>
              <a:t>Data sharing and publication:</a:t>
            </a:r>
            <a:r>
              <a:rPr lang="de"/>
              <a:t> All data are publicly available.</a:t>
            </a:r>
            <a:endParaRPr/>
          </a:p>
          <a:p>
            <a:pPr indent="-360000" lvl="0" marL="360000" marR="0" rtl="0" algn="l">
              <a:lnSpc>
                <a:spcPct val="115000"/>
              </a:lnSpc>
              <a:spcBef>
                <a:spcPts val="1000"/>
              </a:spcBef>
              <a:spcAft>
                <a:spcPts val="0"/>
              </a:spcAft>
              <a:buNone/>
            </a:pPr>
            <a:r>
              <a:rPr b="1" lang="de"/>
              <a:t>Responsibilities:</a:t>
            </a:r>
            <a:r>
              <a:rPr lang="de"/>
              <a:t> The principle investigator is responsible for all data-related tasks </a:t>
            </a:r>
            <a:endParaRPr/>
          </a:p>
          <a:p>
            <a:pPr indent="-360000" lvl="0" marL="360000" marR="0" rtl="0" algn="l">
              <a:lnSpc>
                <a:spcPct val="115000"/>
              </a:lnSpc>
              <a:spcBef>
                <a:spcPts val="1000"/>
              </a:spcBef>
              <a:spcAft>
                <a:spcPts val="1000"/>
              </a:spcAft>
              <a:buNone/>
            </a:pPr>
            <a:r>
              <a:rPr b="1" lang="de"/>
              <a:t>Resources:</a:t>
            </a:r>
            <a:r>
              <a:rPr lang="de"/>
              <a:t> No additional hardware resources are needed for this project</a:t>
            </a:r>
            <a:endParaRPr/>
          </a:p>
        </p:txBody>
      </p:sp>
      <p:sp>
        <p:nvSpPr>
          <p:cNvPr id="518" name="Google Shape;5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Research project - Example DMP (ultra short version)</a:t>
            </a:r>
            <a:endParaRPr/>
          </a:p>
        </p:txBody>
      </p:sp>
      <p:sp>
        <p:nvSpPr>
          <p:cNvPr id="519" name="Google Shape;51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520" name="Google Shape;520;p41"/>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Schedule</a:t>
            </a:r>
            <a:endParaRPr/>
          </a:p>
        </p:txBody>
      </p:sp>
      <p:sp>
        <p:nvSpPr>
          <p:cNvPr id="76" name="Google Shape;76;p15"/>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pic>
        <p:nvPicPr>
          <p:cNvPr id="78" name="Google Shape;78;p15"/>
          <p:cNvPicPr preferRelativeResize="0"/>
          <p:nvPr/>
        </p:nvPicPr>
        <p:blipFill rotWithShape="1">
          <a:blip r:embed="rId3">
            <a:alphaModFix/>
          </a:blip>
          <a:srcRect b="64217" l="13666" r="0" t="0"/>
          <a:stretch/>
        </p:blipFill>
        <p:spPr>
          <a:xfrm>
            <a:off x="241139" y="1624175"/>
            <a:ext cx="3490561" cy="2405400"/>
          </a:xfrm>
          <a:prstGeom prst="rect">
            <a:avLst/>
          </a:prstGeom>
          <a:noFill/>
          <a:ln>
            <a:noFill/>
          </a:ln>
        </p:spPr>
      </p:pic>
      <p:pic>
        <p:nvPicPr>
          <p:cNvPr id="79" name="Google Shape;79;p15"/>
          <p:cNvPicPr preferRelativeResize="0"/>
          <p:nvPr/>
        </p:nvPicPr>
        <p:blipFill rotWithShape="1">
          <a:blip r:embed="rId3">
            <a:alphaModFix/>
          </a:blip>
          <a:srcRect b="28063" l="27593" r="0" t="36154"/>
          <a:stretch/>
        </p:blipFill>
        <p:spPr>
          <a:xfrm>
            <a:off x="3648530" y="1648488"/>
            <a:ext cx="2877199" cy="2405400"/>
          </a:xfrm>
          <a:prstGeom prst="rect">
            <a:avLst/>
          </a:prstGeom>
          <a:noFill/>
          <a:ln>
            <a:noFill/>
          </a:ln>
        </p:spPr>
      </p:pic>
      <p:pic>
        <p:nvPicPr>
          <p:cNvPr id="80" name="Google Shape;80;p15"/>
          <p:cNvPicPr preferRelativeResize="0"/>
          <p:nvPr/>
        </p:nvPicPr>
        <p:blipFill rotWithShape="1">
          <a:blip r:embed="rId3">
            <a:alphaModFix/>
          </a:blip>
          <a:srcRect b="0" l="27562" r="0" t="71671"/>
          <a:stretch/>
        </p:blipFill>
        <p:spPr>
          <a:xfrm>
            <a:off x="6437947" y="1624175"/>
            <a:ext cx="2721175" cy="1800974"/>
          </a:xfrm>
          <a:prstGeom prst="rect">
            <a:avLst/>
          </a:prstGeom>
          <a:noFill/>
          <a:ln>
            <a:noFill/>
          </a:ln>
        </p:spPr>
      </p:pic>
      <p:sp>
        <p:nvSpPr>
          <p:cNvPr id="81" name="Google Shape;81;p15"/>
          <p:cNvSpPr txBox="1"/>
          <p:nvPr/>
        </p:nvSpPr>
        <p:spPr>
          <a:xfrm>
            <a:off x="1566425" y="1217400"/>
            <a:ext cx="84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Day 1</a:t>
            </a:r>
            <a:endParaRPr b="1" sz="1600"/>
          </a:p>
        </p:txBody>
      </p:sp>
      <p:sp>
        <p:nvSpPr>
          <p:cNvPr id="82" name="Google Shape;82;p15"/>
          <p:cNvSpPr txBox="1"/>
          <p:nvPr/>
        </p:nvSpPr>
        <p:spPr>
          <a:xfrm>
            <a:off x="4572000" y="1217400"/>
            <a:ext cx="84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Day 2</a:t>
            </a:r>
            <a:endParaRPr b="1" sz="1600"/>
          </a:p>
        </p:txBody>
      </p:sp>
      <p:sp>
        <p:nvSpPr>
          <p:cNvPr id="83" name="Google Shape;83;p15"/>
          <p:cNvSpPr txBox="1"/>
          <p:nvPr/>
        </p:nvSpPr>
        <p:spPr>
          <a:xfrm>
            <a:off x="7378538" y="1217400"/>
            <a:ext cx="84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600"/>
              <a:t>Day 3</a:t>
            </a:r>
            <a:endParaRPr b="1" sz="1600"/>
          </a:p>
        </p:txBody>
      </p:sp>
      <p:sp>
        <p:nvSpPr>
          <p:cNvPr id="84" name="Google Shape;84;p15"/>
          <p:cNvSpPr txBox="1"/>
          <p:nvPr/>
        </p:nvSpPr>
        <p:spPr>
          <a:xfrm>
            <a:off x="311700" y="4441225"/>
            <a:ext cx="54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Course home: https://github.com/ChrKoenig/Big_Data_Ecology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2"/>
          <p:cNvSpPr txBox="1"/>
          <p:nvPr>
            <p:ph idx="1" type="body"/>
          </p:nvPr>
        </p:nvSpPr>
        <p:spPr>
          <a:xfrm>
            <a:off x="177750" y="1129200"/>
            <a:ext cx="8788500" cy="4014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de" sz="2400"/>
              <a:t>Thematic excursion</a:t>
            </a:r>
            <a:endParaRPr sz="2400"/>
          </a:p>
          <a:p>
            <a:pPr indent="0" lvl="0" marL="0" rtl="0" algn="ctr">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lang="de" sz="5200">
                <a:solidFill>
                  <a:srgbClr val="073763"/>
                </a:solidFill>
              </a:rPr>
              <a:t>Version Control</a:t>
            </a:r>
            <a:endParaRPr sz="5200">
              <a:solidFill>
                <a:srgbClr val="073763"/>
              </a:solidFill>
            </a:endParaRPr>
          </a:p>
          <a:p>
            <a:pPr indent="-360000" lvl="0" marL="360000" marR="0" rtl="0" algn="ctr">
              <a:lnSpc>
                <a:spcPct val="115000"/>
              </a:lnSpc>
              <a:spcBef>
                <a:spcPts val="0"/>
              </a:spcBef>
              <a:spcAft>
                <a:spcPts val="1000"/>
              </a:spcAft>
              <a:buNone/>
            </a:pPr>
            <a:r>
              <a:rPr lang="de"/>
              <a:t>(switch lectures)</a:t>
            </a:r>
            <a:endParaRPr/>
          </a:p>
        </p:txBody>
      </p:sp>
      <p:sp>
        <p:nvSpPr>
          <p:cNvPr id="526" name="Google Shape;52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527" name="Google Shape;527;p42"/>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Collect</a:t>
            </a:r>
            <a:endParaRPr/>
          </a:p>
        </p:txBody>
      </p:sp>
      <p:grpSp>
        <p:nvGrpSpPr>
          <p:cNvPr id="533" name="Google Shape;533;p43"/>
          <p:cNvGrpSpPr/>
          <p:nvPr/>
        </p:nvGrpSpPr>
        <p:grpSpPr>
          <a:xfrm>
            <a:off x="5712256" y="904745"/>
            <a:ext cx="3078856" cy="2824128"/>
            <a:chOff x="4425750" y="1057075"/>
            <a:chExt cx="4406550" cy="4086425"/>
          </a:xfrm>
        </p:grpSpPr>
        <p:sp>
          <p:nvSpPr>
            <p:cNvPr id="534" name="Google Shape;534;p43"/>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535" name="Google Shape;535;p43"/>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536" name="Google Shape;536;p43"/>
            <p:cNvSpPr/>
            <p:nvPr/>
          </p:nvSpPr>
          <p:spPr>
            <a:xfrm>
              <a:off x="7337375" y="1582975"/>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537" name="Google Shape;537;p43"/>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538" name="Google Shape;538;p43"/>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539" name="Google Shape;539;p43"/>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540" name="Google Shape;540;p43"/>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541" name="Google Shape;541;p43"/>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542" name="Google Shape;542;p43"/>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543" name="Google Shape;543;p43"/>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544" name="Google Shape;544;p43"/>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45" name="Google Shape;545;p43"/>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46" name="Google Shape;546;p43"/>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43"/>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48" name="Google Shape;548;p43"/>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43"/>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43"/>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43"/>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43"/>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43"/>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554" name="Google Shape;554;p43"/>
          <p:cNvSpPr txBox="1"/>
          <p:nvPr>
            <p:ph idx="1" type="body"/>
          </p:nvPr>
        </p:nvSpPr>
        <p:spPr>
          <a:xfrm>
            <a:off x="311700" y="1129300"/>
            <a:ext cx="531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Set up a collection protocol and collect data in a consistent, systematic manner according to your plan</a:t>
            </a:r>
            <a:endParaRPr/>
          </a:p>
          <a:p>
            <a:pPr indent="-342900" lvl="0" marL="457200" rtl="0" algn="l">
              <a:spcBef>
                <a:spcPts val="1000"/>
              </a:spcBef>
              <a:spcAft>
                <a:spcPts val="0"/>
              </a:spcAft>
              <a:buSzPts val="1800"/>
              <a:buChar char="●"/>
            </a:pPr>
            <a:r>
              <a:rPr lang="de"/>
              <a:t>Capture and create structured Metadata</a:t>
            </a:r>
            <a:endParaRPr/>
          </a:p>
          <a:p>
            <a:pPr indent="-342900" lvl="0" marL="457200" rtl="0" algn="l">
              <a:spcBef>
                <a:spcPts val="1000"/>
              </a:spcBef>
              <a:spcAft>
                <a:spcPts val="1000"/>
              </a:spcAft>
              <a:buSzPts val="1800"/>
              <a:buChar char="●"/>
            </a:pPr>
            <a:r>
              <a:rPr lang="de"/>
              <a:t>Store your data redundantly (multiple drives in different physical locations) </a:t>
            </a:r>
            <a:endParaRPr/>
          </a:p>
        </p:txBody>
      </p:sp>
      <p:sp>
        <p:nvSpPr>
          <p:cNvPr id="555" name="Google Shape;5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556" name="Google Shape;556;p43"/>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https://www.gfbio.org/training/materials/data-lifecycle/collect</a:t>
            </a:r>
            <a:endParaRPr sz="800"/>
          </a:p>
        </p:txBody>
      </p:sp>
      <p:sp>
        <p:nvSpPr>
          <p:cNvPr id="557" name="Google Shape;557;p43"/>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4"/>
          <p:cNvSpPr/>
          <p:nvPr/>
        </p:nvSpPr>
        <p:spPr>
          <a:xfrm>
            <a:off x="4609825" y="670825"/>
            <a:ext cx="4294800" cy="3006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115875" y="1787825"/>
            <a:ext cx="4294800" cy="32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Collect</a:t>
            </a:r>
            <a:endParaRPr/>
          </a:p>
        </p:txBody>
      </p:sp>
      <p:sp>
        <p:nvSpPr>
          <p:cNvPr id="565" name="Google Shape;56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grpSp>
        <p:nvGrpSpPr>
          <p:cNvPr id="566" name="Google Shape;566;p44"/>
          <p:cNvGrpSpPr/>
          <p:nvPr/>
        </p:nvGrpSpPr>
        <p:grpSpPr>
          <a:xfrm>
            <a:off x="386697" y="2304979"/>
            <a:ext cx="3896397" cy="2340730"/>
            <a:chOff x="152400" y="1170125"/>
            <a:chExt cx="6360425" cy="3820975"/>
          </a:xfrm>
        </p:grpSpPr>
        <p:pic>
          <p:nvPicPr>
            <p:cNvPr id="567" name="Google Shape;567;p44"/>
            <p:cNvPicPr preferRelativeResize="0"/>
            <p:nvPr/>
          </p:nvPicPr>
          <p:blipFill>
            <a:blip r:embed="rId3">
              <a:alphaModFix/>
            </a:blip>
            <a:stretch>
              <a:fillRect/>
            </a:stretch>
          </p:blipFill>
          <p:spPr>
            <a:xfrm>
              <a:off x="152400" y="1170125"/>
              <a:ext cx="2018542" cy="3820975"/>
            </a:xfrm>
            <a:prstGeom prst="rect">
              <a:avLst/>
            </a:prstGeom>
            <a:noFill/>
            <a:ln>
              <a:noFill/>
            </a:ln>
          </p:spPr>
        </p:pic>
        <p:pic>
          <p:nvPicPr>
            <p:cNvPr id="568" name="Google Shape;568;p44"/>
            <p:cNvPicPr preferRelativeResize="0"/>
            <p:nvPr/>
          </p:nvPicPr>
          <p:blipFill>
            <a:blip r:embed="rId4">
              <a:alphaModFix/>
            </a:blip>
            <a:stretch>
              <a:fillRect/>
            </a:stretch>
          </p:blipFill>
          <p:spPr>
            <a:xfrm>
              <a:off x="2323342" y="1170125"/>
              <a:ext cx="2018542" cy="3820975"/>
            </a:xfrm>
            <a:prstGeom prst="rect">
              <a:avLst/>
            </a:prstGeom>
            <a:noFill/>
            <a:ln>
              <a:noFill/>
            </a:ln>
          </p:spPr>
        </p:pic>
        <p:pic>
          <p:nvPicPr>
            <p:cNvPr id="569" name="Google Shape;569;p44"/>
            <p:cNvPicPr preferRelativeResize="0"/>
            <p:nvPr/>
          </p:nvPicPr>
          <p:blipFill>
            <a:blip r:embed="rId5">
              <a:alphaModFix/>
            </a:blip>
            <a:stretch>
              <a:fillRect/>
            </a:stretch>
          </p:blipFill>
          <p:spPr>
            <a:xfrm>
              <a:off x="4494284" y="1170125"/>
              <a:ext cx="2018542" cy="3820975"/>
            </a:xfrm>
            <a:prstGeom prst="rect">
              <a:avLst/>
            </a:prstGeom>
            <a:noFill/>
            <a:ln>
              <a:noFill/>
            </a:ln>
          </p:spPr>
        </p:pic>
      </p:grpSp>
      <p:sp>
        <p:nvSpPr>
          <p:cNvPr id="570" name="Google Shape;570;p44"/>
          <p:cNvSpPr txBox="1"/>
          <p:nvPr/>
        </p:nvSpPr>
        <p:spPr>
          <a:xfrm>
            <a:off x="386700" y="47362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http://www.diversitymobile.net/wiki/Diversity_Mobile</a:t>
            </a:r>
            <a:endParaRPr sz="800"/>
          </a:p>
        </p:txBody>
      </p:sp>
      <p:sp>
        <p:nvSpPr>
          <p:cNvPr id="571" name="Google Shape;571;p44"/>
          <p:cNvSpPr txBox="1"/>
          <p:nvPr/>
        </p:nvSpPr>
        <p:spPr>
          <a:xfrm>
            <a:off x="309548" y="1842250"/>
            <a:ext cx="17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t>Diversity Mobile</a:t>
            </a:r>
            <a:endParaRPr b="1"/>
          </a:p>
        </p:txBody>
      </p:sp>
      <p:pic>
        <p:nvPicPr>
          <p:cNvPr id="572" name="Google Shape;572;p44"/>
          <p:cNvPicPr preferRelativeResize="0"/>
          <p:nvPr/>
        </p:nvPicPr>
        <p:blipFill>
          <a:blip r:embed="rId6">
            <a:alphaModFix/>
          </a:blip>
          <a:stretch>
            <a:fillRect/>
          </a:stretch>
        </p:blipFill>
        <p:spPr>
          <a:xfrm>
            <a:off x="4493300" y="833925"/>
            <a:ext cx="4527852" cy="2664101"/>
          </a:xfrm>
          <a:prstGeom prst="rect">
            <a:avLst/>
          </a:prstGeom>
          <a:noFill/>
          <a:ln>
            <a:noFill/>
          </a:ln>
        </p:spPr>
      </p:pic>
      <p:sp>
        <p:nvSpPr>
          <p:cNvPr id="573" name="Google Shape;573;p44"/>
          <p:cNvSpPr txBox="1"/>
          <p:nvPr/>
        </p:nvSpPr>
        <p:spPr>
          <a:xfrm>
            <a:off x="4666770" y="670816"/>
            <a:ext cx="17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t>KoBoToolbox</a:t>
            </a:r>
            <a:endParaRPr b="1"/>
          </a:p>
        </p:txBody>
      </p:sp>
      <p:sp>
        <p:nvSpPr>
          <p:cNvPr id="574" name="Google Shape;574;p44"/>
          <p:cNvSpPr txBox="1"/>
          <p:nvPr/>
        </p:nvSpPr>
        <p:spPr>
          <a:xfrm>
            <a:off x="4666775" y="3321447"/>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https://www.kobotoolbox.org/</a:t>
            </a:r>
            <a:endParaRPr sz="800"/>
          </a:p>
        </p:txBody>
      </p:sp>
      <p:sp>
        <p:nvSpPr>
          <p:cNvPr id="575" name="Google Shape;575;p44"/>
          <p:cNvSpPr txBox="1"/>
          <p:nvPr/>
        </p:nvSpPr>
        <p:spPr>
          <a:xfrm>
            <a:off x="347174" y="1062550"/>
            <a:ext cx="231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2000"/>
              <a:t>Use digital tools</a:t>
            </a:r>
            <a:r>
              <a:rPr lang="de" sz="2000"/>
              <a:t>!</a:t>
            </a:r>
            <a:endParaRPr sz="2000"/>
          </a:p>
        </p:txBody>
      </p:sp>
      <p:sp>
        <p:nvSpPr>
          <p:cNvPr id="576" name="Google Shape;576;p44"/>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Assure</a:t>
            </a:r>
            <a:endParaRPr/>
          </a:p>
        </p:txBody>
      </p:sp>
      <p:grpSp>
        <p:nvGrpSpPr>
          <p:cNvPr id="582" name="Google Shape;582;p45"/>
          <p:cNvGrpSpPr/>
          <p:nvPr/>
        </p:nvGrpSpPr>
        <p:grpSpPr>
          <a:xfrm>
            <a:off x="5712256" y="904745"/>
            <a:ext cx="3078856" cy="2824128"/>
            <a:chOff x="4425750" y="1057075"/>
            <a:chExt cx="4406550" cy="4086425"/>
          </a:xfrm>
        </p:grpSpPr>
        <p:sp>
          <p:nvSpPr>
            <p:cNvPr id="583" name="Google Shape;583;p45"/>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584" name="Google Shape;584;p45"/>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585" name="Google Shape;585;p45"/>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586" name="Google Shape;586;p45"/>
            <p:cNvSpPr/>
            <p:nvPr/>
          </p:nvSpPr>
          <p:spPr>
            <a:xfrm>
              <a:off x="7858200" y="2423100"/>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587" name="Google Shape;587;p45"/>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588" name="Google Shape;588;p45"/>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589" name="Google Shape;589;p45"/>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590" name="Google Shape;590;p45"/>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591" name="Google Shape;591;p45"/>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592" name="Google Shape;592;p45"/>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593" name="Google Shape;593;p45"/>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45"/>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95" name="Google Shape;595;p45"/>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5"/>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45"/>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45"/>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45"/>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45"/>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5"/>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45"/>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603" name="Google Shape;603;p45"/>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https://www.gfbio.org/training/materials/data-lifecycle/assure</a:t>
            </a:r>
            <a:endParaRPr sz="800"/>
          </a:p>
        </p:txBody>
      </p:sp>
      <p:sp>
        <p:nvSpPr>
          <p:cNvPr id="604" name="Google Shape;604;p45"/>
          <p:cNvSpPr txBox="1"/>
          <p:nvPr>
            <p:ph idx="1" type="body"/>
          </p:nvPr>
        </p:nvSpPr>
        <p:spPr>
          <a:xfrm>
            <a:off x="311700" y="1129300"/>
            <a:ext cx="531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Check for accuracy and consistency of data structure and format</a:t>
            </a:r>
            <a:endParaRPr/>
          </a:p>
          <a:p>
            <a:pPr indent="-342900" lvl="0" marL="457200" rtl="0" algn="l">
              <a:spcBef>
                <a:spcPts val="1000"/>
              </a:spcBef>
              <a:spcAft>
                <a:spcPts val="0"/>
              </a:spcAft>
              <a:buSzPts val="1800"/>
              <a:buChar char="●"/>
            </a:pPr>
            <a:r>
              <a:rPr lang="de"/>
              <a:t>Detect errors (statistical/graphical analysis)</a:t>
            </a:r>
            <a:endParaRPr/>
          </a:p>
          <a:p>
            <a:pPr indent="-342900" lvl="0" marL="457200" rtl="0" algn="l">
              <a:spcBef>
                <a:spcPts val="1000"/>
              </a:spcBef>
              <a:spcAft>
                <a:spcPts val="0"/>
              </a:spcAft>
              <a:buSzPts val="1800"/>
              <a:buChar char="●"/>
            </a:pPr>
            <a:r>
              <a:rPr lang="de"/>
              <a:t>Go through the data cleaning process and create a script of it</a:t>
            </a:r>
            <a:endParaRPr/>
          </a:p>
          <a:p>
            <a:pPr indent="-342900" lvl="0" marL="457200" rtl="0" algn="l">
              <a:spcBef>
                <a:spcPts val="1000"/>
              </a:spcBef>
              <a:spcAft>
                <a:spcPts val="0"/>
              </a:spcAft>
              <a:buSzPts val="1800"/>
              <a:buChar char="●"/>
            </a:pPr>
            <a:r>
              <a:rPr lang="de"/>
              <a:t>Version your data sets</a:t>
            </a:r>
            <a:endParaRPr/>
          </a:p>
          <a:p>
            <a:pPr indent="-342900" lvl="0" marL="457200" rtl="0" algn="l">
              <a:spcBef>
                <a:spcPts val="1000"/>
              </a:spcBef>
              <a:spcAft>
                <a:spcPts val="1000"/>
              </a:spcAft>
              <a:buSzPts val="1800"/>
              <a:buChar char="●"/>
            </a:pPr>
            <a:r>
              <a:rPr lang="de"/>
              <a:t>Document the quality of data by flags, metadata, coding</a:t>
            </a:r>
            <a:endParaRPr/>
          </a:p>
        </p:txBody>
      </p:sp>
      <p:sp>
        <p:nvSpPr>
          <p:cNvPr id="605" name="Google Shape;605;p45"/>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
        <p:nvSpPr>
          <p:cNvPr id="606" name="Google Shape;60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6"/>
          <p:cNvSpPr txBox="1"/>
          <p:nvPr>
            <p:ph idx="1" type="body"/>
          </p:nvPr>
        </p:nvSpPr>
        <p:spPr>
          <a:xfrm>
            <a:off x="177750" y="1129200"/>
            <a:ext cx="8788500" cy="4014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de" sz="2400"/>
              <a:t>Thematic excursion</a:t>
            </a:r>
            <a:endParaRPr sz="2400"/>
          </a:p>
          <a:p>
            <a:pPr indent="0" lvl="0" marL="0" rtl="0" algn="ctr">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lang="de" sz="5200">
                <a:solidFill>
                  <a:srgbClr val="073763"/>
                </a:solidFill>
              </a:rPr>
              <a:t>Databases</a:t>
            </a:r>
            <a:endParaRPr sz="5200">
              <a:solidFill>
                <a:srgbClr val="073763"/>
              </a:solidFill>
            </a:endParaRPr>
          </a:p>
          <a:p>
            <a:pPr indent="-360000" lvl="0" marL="360000" marR="0" rtl="0" algn="ctr">
              <a:lnSpc>
                <a:spcPct val="115000"/>
              </a:lnSpc>
              <a:spcBef>
                <a:spcPts val="0"/>
              </a:spcBef>
              <a:spcAft>
                <a:spcPts val="1000"/>
              </a:spcAft>
              <a:buNone/>
            </a:pPr>
            <a:r>
              <a:rPr lang="de"/>
              <a:t>(switch lectures)</a:t>
            </a:r>
            <a:endParaRPr/>
          </a:p>
        </p:txBody>
      </p:sp>
      <p:sp>
        <p:nvSpPr>
          <p:cNvPr id="612" name="Google Shape;61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613" name="Google Shape;613;p46"/>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7"/>
          <p:cNvSpPr txBox="1"/>
          <p:nvPr>
            <p:ph idx="1" type="body"/>
          </p:nvPr>
        </p:nvSpPr>
        <p:spPr>
          <a:xfrm>
            <a:off x="311700" y="1129300"/>
            <a:ext cx="5312700" cy="392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Metadata should answer the following six questions: </a:t>
            </a:r>
            <a:r>
              <a:rPr b="1" lang="de"/>
              <a:t>Why</a:t>
            </a:r>
            <a:r>
              <a:rPr lang="de"/>
              <a:t> were the data generated? </a:t>
            </a:r>
            <a:r>
              <a:rPr b="1" lang="de"/>
              <a:t>Who</a:t>
            </a:r>
            <a:r>
              <a:rPr lang="de"/>
              <a:t> created the data? </a:t>
            </a:r>
            <a:r>
              <a:rPr b="1" lang="de"/>
              <a:t>Where</a:t>
            </a:r>
            <a:r>
              <a:rPr lang="de"/>
              <a:t> and </a:t>
            </a:r>
            <a:r>
              <a:rPr b="1" lang="de"/>
              <a:t>when</a:t>
            </a:r>
            <a:r>
              <a:rPr lang="de"/>
              <a:t> were the data collected? </a:t>
            </a:r>
            <a:r>
              <a:rPr b="1" lang="de"/>
              <a:t>What</a:t>
            </a:r>
            <a:r>
              <a:rPr lang="de"/>
              <a:t> is the content of the data? How were the data assessed?</a:t>
            </a:r>
            <a:endParaRPr/>
          </a:p>
          <a:p>
            <a:pPr indent="-342900" lvl="0" marL="457200" rtl="0" algn="l">
              <a:spcBef>
                <a:spcPts val="1000"/>
              </a:spcBef>
              <a:spcAft>
                <a:spcPts val="0"/>
              </a:spcAft>
              <a:buSzPts val="1800"/>
              <a:buChar char="●"/>
            </a:pPr>
            <a:r>
              <a:rPr lang="de"/>
              <a:t>Produce consistent, precise and self-contained metadata</a:t>
            </a:r>
            <a:endParaRPr/>
          </a:p>
          <a:p>
            <a:pPr indent="-342900" lvl="0" marL="457200" rtl="0" algn="l">
              <a:spcBef>
                <a:spcPts val="1000"/>
              </a:spcBef>
              <a:spcAft>
                <a:spcPts val="1000"/>
              </a:spcAft>
              <a:buSzPts val="1800"/>
              <a:buChar char="●"/>
            </a:pPr>
            <a:r>
              <a:rPr lang="de"/>
              <a:t>Ideally, use a metadata standard </a:t>
            </a:r>
            <a:r>
              <a:rPr lang="de"/>
              <a:t>(e.g. EML, ABCD) or consider converting to a compatible metadata standard at a later point</a:t>
            </a:r>
            <a:endParaRPr/>
          </a:p>
        </p:txBody>
      </p:sp>
      <p:sp>
        <p:nvSpPr>
          <p:cNvPr id="619" name="Google Shape;61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Describe</a:t>
            </a:r>
            <a:endParaRPr/>
          </a:p>
        </p:txBody>
      </p:sp>
      <p:grpSp>
        <p:nvGrpSpPr>
          <p:cNvPr id="620" name="Google Shape;620;p47"/>
          <p:cNvGrpSpPr/>
          <p:nvPr/>
        </p:nvGrpSpPr>
        <p:grpSpPr>
          <a:xfrm>
            <a:off x="5712256" y="904745"/>
            <a:ext cx="3078856" cy="2824128"/>
            <a:chOff x="4425750" y="1057075"/>
            <a:chExt cx="4406550" cy="4086425"/>
          </a:xfrm>
        </p:grpSpPr>
        <p:sp>
          <p:nvSpPr>
            <p:cNvPr id="621" name="Google Shape;621;p47"/>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622" name="Google Shape;622;p47"/>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623" name="Google Shape;623;p47"/>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624" name="Google Shape;624;p47"/>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625" name="Google Shape;625;p47"/>
            <p:cNvSpPr/>
            <p:nvPr/>
          </p:nvSpPr>
          <p:spPr>
            <a:xfrm>
              <a:off x="7858200" y="3263225"/>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626" name="Google Shape;626;p47"/>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627" name="Google Shape;627;p47"/>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628" name="Google Shape;628;p47"/>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629" name="Google Shape;629;p47"/>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630" name="Google Shape;630;p47"/>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631" name="Google Shape;631;p47"/>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32" name="Google Shape;632;p47"/>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47"/>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34" name="Google Shape;634;p47"/>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35" name="Google Shape;635;p47"/>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47"/>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47"/>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47"/>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39" name="Google Shape;639;p47"/>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47"/>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641" name="Google Shape;641;p47"/>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https://www.gfbio.org/training/materials/data-lifecycle/describe</a:t>
            </a:r>
            <a:endParaRPr sz="800"/>
          </a:p>
        </p:txBody>
      </p:sp>
      <p:sp>
        <p:nvSpPr>
          <p:cNvPr id="642" name="Google Shape;64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643" name="Google Shape;643;p47"/>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Submit &amp; Preserve</a:t>
            </a:r>
            <a:endParaRPr/>
          </a:p>
        </p:txBody>
      </p:sp>
      <p:grpSp>
        <p:nvGrpSpPr>
          <p:cNvPr id="649" name="Google Shape;649;p48"/>
          <p:cNvGrpSpPr/>
          <p:nvPr/>
        </p:nvGrpSpPr>
        <p:grpSpPr>
          <a:xfrm>
            <a:off x="5712256" y="904745"/>
            <a:ext cx="3078856" cy="2824128"/>
            <a:chOff x="4425750" y="1057075"/>
            <a:chExt cx="4406550" cy="4086425"/>
          </a:xfrm>
        </p:grpSpPr>
        <p:sp>
          <p:nvSpPr>
            <p:cNvPr id="650" name="Google Shape;650;p48"/>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651" name="Google Shape;651;p48"/>
            <p:cNvSpPr/>
            <p:nvPr/>
          </p:nvSpPr>
          <p:spPr>
            <a:xfrm>
              <a:off x="6165875" y="4693800"/>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652" name="Google Shape;652;p48"/>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653" name="Google Shape;653;p48"/>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654" name="Google Shape;654;p48"/>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655" name="Google Shape;655;p48"/>
            <p:cNvSpPr/>
            <p:nvPr/>
          </p:nvSpPr>
          <p:spPr>
            <a:xfrm>
              <a:off x="7337375" y="4103350"/>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656" name="Google Shape;656;p48"/>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657" name="Google Shape;657;p48"/>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658" name="Google Shape;658;p48"/>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659" name="Google Shape;659;p48"/>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660" name="Google Shape;660;p48"/>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61" name="Google Shape;661;p48"/>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62" name="Google Shape;662;p48"/>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48"/>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64" name="Google Shape;664;p48"/>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65" name="Google Shape;665;p48"/>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48"/>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48"/>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48"/>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48"/>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670" name="Google Shape;670;p48"/>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t>
            </a:r>
            <a:endParaRPr sz="800"/>
          </a:p>
        </p:txBody>
      </p:sp>
      <p:sp>
        <p:nvSpPr>
          <p:cNvPr id="671" name="Google Shape;671;p48"/>
          <p:cNvSpPr txBox="1"/>
          <p:nvPr>
            <p:ph idx="1" type="body"/>
          </p:nvPr>
        </p:nvSpPr>
        <p:spPr>
          <a:xfrm>
            <a:off x="311700" y="1129300"/>
            <a:ext cx="5400600" cy="353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Upload your data to a long-term archive</a:t>
            </a:r>
            <a:endParaRPr/>
          </a:p>
          <a:p>
            <a:pPr indent="-342900" lvl="0" marL="457200" rtl="0" algn="l">
              <a:spcBef>
                <a:spcPts val="1000"/>
              </a:spcBef>
              <a:spcAft>
                <a:spcPts val="0"/>
              </a:spcAft>
              <a:buSzPts val="1800"/>
              <a:buChar char="●"/>
            </a:pPr>
            <a:r>
              <a:rPr lang="de"/>
              <a:t>Define availability (publication embargo, access restrictions, etc.)</a:t>
            </a:r>
            <a:endParaRPr/>
          </a:p>
          <a:p>
            <a:pPr indent="-342900" lvl="0" marL="457200" rtl="0" algn="l">
              <a:spcBef>
                <a:spcPts val="1000"/>
              </a:spcBef>
              <a:spcAft>
                <a:spcPts val="0"/>
              </a:spcAft>
              <a:buSzPts val="1800"/>
              <a:buChar char="●"/>
            </a:pPr>
            <a:r>
              <a:rPr lang="de"/>
              <a:t>Ensure:</a:t>
            </a:r>
            <a:endParaRPr/>
          </a:p>
          <a:p>
            <a:pPr indent="-330200" lvl="1" marL="914400" rtl="0" algn="l">
              <a:spcBef>
                <a:spcPts val="1000"/>
              </a:spcBef>
              <a:spcAft>
                <a:spcPts val="0"/>
              </a:spcAft>
              <a:buSzPts val="1600"/>
              <a:buChar char="○"/>
            </a:pPr>
            <a:r>
              <a:rPr lang="de" sz="1600"/>
              <a:t>A</a:t>
            </a:r>
            <a:r>
              <a:rPr lang="de" sz="1600"/>
              <a:t>ccessibility: Data can be retrieved, displayed and used.</a:t>
            </a:r>
            <a:endParaRPr sz="1600"/>
          </a:p>
          <a:p>
            <a:pPr indent="-330200" lvl="1" marL="914400" rtl="0" algn="l">
              <a:spcBef>
                <a:spcPts val="0"/>
              </a:spcBef>
              <a:spcAft>
                <a:spcPts val="0"/>
              </a:spcAft>
              <a:buSzPts val="1600"/>
              <a:buChar char="○"/>
            </a:pPr>
            <a:r>
              <a:rPr lang="de" sz="1600"/>
              <a:t>A</a:t>
            </a:r>
            <a:r>
              <a:rPr lang="de" sz="1600"/>
              <a:t>uthenticity: Data have not been manipulated, substituted or faked.</a:t>
            </a:r>
            <a:endParaRPr sz="1600"/>
          </a:p>
          <a:p>
            <a:pPr indent="-330200" lvl="1" marL="914400" rtl="0" algn="l">
              <a:spcBef>
                <a:spcPts val="0"/>
              </a:spcBef>
              <a:spcAft>
                <a:spcPts val="0"/>
              </a:spcAft>
              <a:buSzPts val="1600"/>
              <a:buChar char="○"/>
            </a:pPr>
            <a:r>
              <a:rPr lang="de" sz="1600"/>
              <a:t>L</a:t>
            </a:r>
            <a:r>
              <a:rPr lang="de" sz="1600"/>
              <a:t>ongevity: Data are re-usable for long-term, independently of software and hardware decay</a:t>
            </a:r>
            <a:endParaRPr sz="1600"/>
          </a:p>
        </p:txBody>
      </p:sp>
      <p:sp>
        <p:nvSpPr>
          <p:cNvPr id="672" name="Google Shape;67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673" name="Google Shape;673;p48"/>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Discover</a:t>
            </a:r>
            <a:endParaRPr/>
          </a:p>
        </p:txBody>
      </p:sp>
      <p:grpSp>
        <p:nvGrpSpPr>
          <p:cNvPr id="679" name="Google Shape;679;p49"/>
          <p:cNvGrpSpPr/>
          <p:nvPr/>
        </p:nvGrpSpPr>
        <p:grpSpPr>
          <a:xfrm>
            <a:off x="5712256" y="904745"/>
            <a:ext cx="3078856" cy="2824128"/>
            <a:chOff x="4425750" y="1057075"/>
            <a:chExt cx="4406550" cy="4086425"/>
          </a:xfrm>
        </p:grpSpPr>
        <p:sp>
          <p:nvSpPr>
            <p:cNvPr id="680" name="Google Shape;680;p49"/>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681" name="Google Shape;681;p49"/>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682" name="Google Shape;682;p49"/>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683" name="Google Shape;683;p49"/>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684" name="Google Shape;684;p49"/>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685" name="Google Shape;685;p49"/>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686" name="Google Shape;686;p49"/>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687" name="Google Shape;687;p49"/>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688" name="Google Shape;688;p49"/>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689" name="Google Shape;689;p49"/>
            <p:cNvSpPr/>
            <p:nvPr/>
          </p:nvSpPr>
          <p:spPr>
            <a:xfrm>
              <a:off x="4972250" y="4103350"/>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690" name="Google Shape;690;p49"/>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91" name="Google Shape;691;p49"/>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p49"/>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49"/>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49"/>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49"/>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696" name="Google Shape;696;p49"/>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49"/>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49"/>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699" name="Google Shape;699;p49"/>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700" name="Google Shape;700;p49"/>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https://www.gfbio.org/training/materials/data-lifecycle/discover</a:t>
            </a:r>
            <a:endParaRPr sz="800"/>
          </a:p>
        </p:txBody>
      </p:sp>
      <p:sp>
        <p:nvSpPr>
          <p:cNvPr id="701" name="Google Shape;70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702" name="Google Shape;702;p49"/>
          <p:cNvSpPr txBox="1"/>
          <p:nvPr>
            <p:ph idx="1" type="body"/>
          </p:nvPr>
        </p:nvSpPr>
        <p:spPr>
          <a:xfrm>
            <a:off x="311700" y="1129300"/>
            <a:ext cx="5400600" cy="353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Discover suitable datasets to address, expand or verify your research question</a:t>
            </a:r>
            <a:endParaRPr/>
          </a:p>
          <a:p>
            <a:pPr indent="-342900" lvl="0" marL="457200" rtl="0" algn="l">
              <a:spcBef>
                <a:spcPts val="1000"/>
              </a:spcBef>
              <a:spcAft>
                <a:spcPts val="0"/>
              </a:spcAft>
              <a:buSzPts val="1800"/>
              <a:buChar char="●"/>
            </a:pPr>
            <a:r>
              <a:rPr lang="de"/>
              <a:t>Use appropriate key terms in your search</a:t>
            </a:r>
            <a:endParaRPr/>
          </a:p>
          <a:p>
            <a:pPr indent="-342900" lvl="0" marL="457200" rtl="0" algn="l">
              <a:spcBef>
                <a:spcPts val="1000"/>
              </a:spcBef>
              <a:spcAft>
                <a:spcPts val="0"/>
              </a:spcAft>
              <a:buSzPts val="1800"/>
              <a:buChar char="●"/>
            </a:pPr>
            <a:r>
              <a:rPr lang="de"/>
              <a:t>Assess suitability through metadata screening, visualization and exploratory analysis </a:t>
            </a:r>
            <a:endParaRPr/>
          </a:p>
          <a:p>
            <a:pPr indent="-342900" lvl="0" marL="457200" rtl="0" algn="l">
              <a:spcBef>
                <a:spcPts val="1000"/>
              </a:spcBef>
              <a:spcAft>
                <a:spcPts val="1000"/>
              </a:spcAft>
              <a:buSzPts val="1800"/>
              <a:buChar char="●"/>
            </a:pPr>
            <a:r>
              <a:rPr lang="de"/>
              <a:t>Check the access requirements and authentication procedures.</a:t>
            </a:r>
            <a:endParaRPr/>
          </a:p>
        </p:txBody>
      </p:sp>
      <p:sp>
        <p:nvSpPr>
          <p:cNvPr id="703" name="Google Shape;703;p49"/>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0"/>
          <p:cNvSpPr txBox="1"/>
          <p:nvPr>
            <p:ph idx="1" type="body"/>
          </p:nvPr>
        </p:nvSpPr>
        <p:spPr>
          <a:xfrm>
            <a:off x="177750" y="1129200"/>
            <a:ext cx="8788500" cy="4014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de" sz="2400"/>
              <a:t>Thematic excursion</a:t>
            </a:r>
            <a:endParaRPr sz="2400"/>
          </a:p>
          <a:p>
            <a:pPr indent="0" lvl="0" marL="0" rtl="0" algn="ctr">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lang="de" sz="5200">
                <a:solidFill>
                  <a:srgbClr val="073763"/>
                </a:solidFill>
              </a:rPr>
              <a:t>Spatial data</a:t>
            </a:r>
            <a:endParaRPr sz="5200">
              <a:solidFill>
                <a:srgbClr val="073763"/>
              </a:solidFill>
            </a:endParaRPr>
          </a:p>
          <a:p>
            <a:pPr indent="-360000" lvl="0" marL="360000" marR="0" rtl="0" algn="ctr">
              <a:lnSpc>
                <a:spcPct val="115000"/>
              </a:lnSpc>
              <a:spcBef>
                <a:spcPts val="0"/>
              </a:spcBef>
              <a:spcAft>
                <a:spcPts val="1000"/>
              </a:spcAft>
              <a:buNone/>
            </a:pPr>
            <a:r>
              <a:rPr lang="de"/>
              <a:t>(switch lectures)</a:t>
            </a:r>
            <a:endParaRPr/>
          </a:p>
        </p:txBody>
      </p:sp>
      <p:sp>
        <p:nvSpPr>
          <p:cNvPr id="709" name="Google Shape;70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710" name="Google Shape;710;p50"/>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Integrate</a:t>
            </a:r>
            <a:endParaRPr/>
          </a:p>
        </p:txBody>
      </p:sp>
      <p:grpSp>
        <p:nvGrpSpPr>
          <p:cNvPr id="716" name="Google Shape;716;p51"/>
          <p:cNvGrpSpPr/>
          <p:nvPr/>
        </p:nvGrpSpPr>
        <p:grpSpPr>
          <a:xfrm>
            <a:off x="5712256" y="904745"/>
            <a:ext cx="3078856" cy="2824128"/>
            <a:chOff x="4425750" y="1057075"/>
            <a:chExt cx="4406550" cy="4086425"/>
          </a:xfrm>
        </p:grpSpPr>
        <p:sp>
          <p:nvSpPr>
            <p:cNvPr id="717" name="Google Shape;717;p51"/>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718" name="Google Shape;718;p51"/>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719" name="Google Shape;719;p51"/>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720" name="Google Shape;720;p51"/>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721" name="Google Shape;721;p51"/>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722" name="Google Shape;722;p51"/>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723" name="Google Shape;723;p51"/>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724" name="Google Shape;724;p51"/>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725" name="Google Shape;725;p51"/>
            <p:cNvSpPr/>
            <p:nvPr/>
          </p:nvSpPr>
          <p:spPr>
            <a:xfrm>
              <a:off x="4425750" y="3263225"/>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726" name="Google Shape;726;p51"/>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727" name="Google Shape;727;p51"/>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51"/>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51"/>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51"/>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51"/>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51"/>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51"/>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51"/>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51"/>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51"/>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737" name="Google Shape;737;p51"/>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https://www.gfbio.org/training/materials/data-lifecycle/integrate</a:t>
            </a:r>
            <a:endParaRPr sz="800"/>
          </a:p>
        </p:txBody>
      </p:sp>
      <p:sp>
        <p:nvSpPr>
          <p:cNvPr id="738" name="Google Shape;73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739" name="Google Shape;739;p51"/>
          <p:cNvSpPr txBox="1"/>
          <p:nvPr>
            <p:ph idx="1" type="body"/>
          </p:nvPr>
        </p:nvSpPr>
        <p:spPr>
          <a:xfrm>
            <a:off x="311700" y="1129300"/>
            <a:ext cx="5400600" cy="353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Benefit from best </a:t>
            </a:r>
            <a:r>
              <a:rPr lang="de"/>
              <a:t>practices in preceding data life cycle stages</a:t>
            </a:r>
            <a:endParaRPr/>
          </a:p>
          <a:p>
            <a:pPr indent="-342900" lvl="0" marL="457200" rtl="0" algn="l">
              <a:spcBef>
                <a:spcPts val="1000"/>
              </a:spcBef>
              <a:spcAft>
                <a:spcPts val="0"/>
              </a:spcAft>
              <a:buSzPts val="1800"/>
              <a:buChar char="●"/>
            </a:pPr>
            <a:r>
              <a:rPr lang="de"/>
              <a:t>Document integration and analysis workflows</a:t>
            </a:r>
            <a:endParaRPr/>
          </a:p>
          <a:p>
            <a:pPr indent="-342900" lvl="0" marL="457200" rtl="0" algn="l">
              <a:spcBef>
                <a:spcPts val="1000"/>
              </a:spcBef>
              <a:spcAft>
                <a:spcPts val="0"/>
              </a:spcAft>
              <a:buSzPts val="1800"/>
              <a:buChar char="●"/>
            </a:pPr>
            <a:r>
              <a:rPr lang="de"/>
              <a:t>Check data provenance, avoid duplication </a:t>
            </a:r>
            <a:endParaRPr/>
          </a:p>
          <a:p>
            <a:pPr indent="-342900" lvl="0" marL="457200" rtl="0" algn="l">
              <a:spcBef>
                <a:spcPts val="1000"/>
              </a:spcBef>
              <a:spcAft>
                <a:spcPts val="0"/>
              </a:spcAft>
              <a:buSzPts val="1800"/>
              <a:buChar char="●"/>
            </a:pPr>
            <a:r>
              <a:rPr lang="de"/>
              <a:t>Verify data and metadata quality</a:t>
            </a:r>
            <a:endParaRPr/>
          </a:p>
          <a:p>
            <a:pPr indent="-342900" lvl="0" marL="457200" rtl="0" algn="l">
              <a:spcBef>
                <a:spcPts val="1000"/>
              </a:spcBef>
              <a:spcAft>
                <a:spcPts val="1000"/>
              </a:spcAft>
              <a:buSzPts val="1800"/>
              <a:buChar char="●"/>
            </a:pPr>
            <a:r>
              <a:rPr lang="de"/>
              <a:t>Cite re-used/integrated data sets accordingly</a:t>
            </a:r>
            <a:endParaRPr/>
          </a:p>
        </p:txBody>
      </p:sp>
      <p:sp>
        <p:nvSpPr>
          <p:cNvPr id="740" name="Google Shape;740;p51"/>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91" name="Google Shape;91;p16"/>
          <p:cNvSpPr txBox="1"/>
          <p:nvPr>
            <p:ph type="title"/>
          </p:nvPr>
        </p:nvSpPr>
        <p:spPr>
          <a:xfrm>
            <a:off x="347675" y="1195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Introductory round</a:t>
            </a:r>
            <a:endParaRPr/>
          </a:p>
        </p:txBody>
      </p:sp>
      <p:pic>
        <p:nvPicPr>
          <p:cNvPr id="92" name="Google Shape;92;p16"/>
          <p:cNvPicPr preferRelativeResize="0"/>
          <p:nvPr/>
        </p:nvPicPr>
        <p:blipFill>
          <a:blip r:embed="rId3">
            <a:alphaModFix/>
          </a:blip>
          <a:stretch>
            <a:fillRect/>
          </a:stretch>
        </p:blipFill>
        <p:spPr>
          <a:xfrm>
            <a:off x="2498713" y="1768000"/>
            <a:ext cx="4146572" cy="2765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2"/>
          <p:cNvSpPr txBox="1"/>
          <p:nvPr>
            <p:ph idx="1" type="body"/>
          </p:nvPr>
        </p:nvSpPr>
        <p:spPr>
          <a:xfrm>
            <a:off x="177750" y="1129200"/>
            <a:ext cx="8788500" cy="4014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de" sz="2400"/>
              <a:t>Thematic excursion</a:t>
            </a:r>
            <a:endParaRPr sz="2400"/>
          </a:p>
          <a:p>
            <a:pPr indent="0" lvl="0" marL="0" rtl="0" algn="ctr">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lang="de" sz="5200">
                <a:solidFill>
                  <a:srgbClr val="073763"/>
                </a:solidFill>
              </a:rPr>
              <a:t>Performance</a:t>
            </a:r>
            <a:endParaRPr sz="5200">
              <a:solidFill>
                <a:srgbClr val="073763"/>
              </a:solidFill>
            </a:endParaRPr>
          </a:p>
          <a:p>
            <a:pPr indent="-360000" lvl="0" marL="360000" marR="0" rtl="0" algn="ctr">
              <a:lnSpc>
                <a:spcPct val="115000"/>
              </a:lnSpc>
              <a:spcBef>
                <a:spcPts val="0"/>
              </a:spcBef>
              <a:spcAft>
                <a:spcPts val="1000"/>
              </a:spcAft>
              <a:buNone/>
            </a:pPr>
            <a:r>
              <a:rPr lang="de"/>
              <a:t>(switch lectures)</a:t>
            </a:r>
            <a:endParaRPr/>
          </a:p>
        </p:txBody>
      </p:sp>
      <p:sp>
        <p:nvSpPr>
          <p:cNvPr id="746" name="Google Shape;74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747" name="Google Shape;747;p52"/>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3"/>
          <p:cNvSpPr txBox="1"/>
          <p:nvPr>
            <p:ph type="title"/>
          </p:nvPr>
        </p:nvSpPr>
        <p:spPr>
          <a:xfrm>
            <a:off x="347675" y="1500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Analysis and Visualisation: Open discussion </a:t>
            </a:r>
            <a:endParaRPr/>
          </a:p>
        </p:txBody>
      </p:sp>
      <p:sp>
        <p:nvSpPr>
          <p:cNvPr id="753" name="Google Shape;75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pic>
        <p:nvPicPr>
          <p:cNvPr id="754" name="Google Shape;754;p53"/>
          <p:cNvPicPr preferRelativeResize="0"/>
          <p:nvPr/>
        </p:nvPicPr>
        <p:blipFill>
          <a:blip r:embed="rId3">
            <a:alphaModFix/>
          </a:blip>
          <a:stretch>
            <a:fillRect/>
          </a:stretch>
        </p:blipFill>
        <p:spPr>
          <a:xfrm>
            <a:off x="2498713" y="2072800"/>
            <a:ext cx="4146572" cy="2765900"/>
          </a:xfrm>
          <a:prstGeom prst="rect">
            <a:avLst/>
          </a:prstGeom>
          <a:noFill/>
          <a:ln>
            <a:noFill/>
          </a:ln>
        </p:spPr>
      </p:pic>
      <p:sp>
        <p:nvSpPr>
          <p:cNvPr id="755" name="Google Shape;755;p53"/>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
        <p:nvSpPr>
          <p:cNvPr id="756" name="Google Shape;756;p53"/>
          <p:cNvSpPr txBox="1"/>
          <p:nvPr/>
        </p:nvSpPr>
        <p:spPr>
          <a:xfrm rot="954717">
            <a:off x="357044" y="2498802"/>
            <a:ext cx="1482711" cy="61552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t>Preferred workflows</a:t>
            </a:r>
            <a:endParaRPr b="1"/>
          </a:p>
        </p:txBody>
      </p:sp>
      <p:sp>
        <p:nvSpPr>
          <p:cNvPr id="757" name="Google Shape;757;p53"/>
          <p:cNvSpPr txBox="1"/>
          <p:nvPr/>
        </p:nvSpPr>
        <p:spPr>
          <a:xfrm rot="-597014">
            <a:off x="474871" y="4156305"/>
            <a:ext cx="1482702" cy="40019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t>Model types</a:t>
            </a:r>
            <a:endParaRPr b="1"/>
          </a:p>
        </p:txBody>
      </p:sp>
      <p:sp>
        <p:nvSpPr>
          <p:cNvPr id="758" name="Google Shape;758;p53"/>
          <p:cNvSpPr txBox="1"/>
          <p:nvPr/>
        </p:nvSpPr>
        <p:spPr>
          <a:xfrm rot="-597153">
            <a:off x="6809829" y="420601"/>
            <a:ext cx="2155843" cy="83116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t>Exploratory, confirmatory, predictive analysis</a:t>
            </a:r>
            <a:endParaRPr b="1"/>
          </a:p>
        </p:txBody>
      </p:sp>
      <p:sp>
        <p:nvSpPr>
          <p:cNvPr id="759" name="Google Shape;759;p53"/>
          <p:cNvSpPr txBox="1"/>
          <p:nvPr/>
        </p:nvSpPr>
        <p:spPr>
          <a:xfrm rot="324579">
            <a:off x="3429593" y="4337678"/>
            <a:ext cx="4381816" cy="4001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t>Frequentist vs. Bayesian approaches</a:t>
            </a:r>
            <a:endParaRPr b="1"/>
          </a:p>
        </p:txBody>
      </p:sp>
      <p:sp>
        <p:nvSpPr>
          <p:cNvPr id="760" name="Google Shape;760;p53"/>
          <p:cNvSpPr txBox="1"/>
          <p:nvPr/>
        </p:nvSpPr>
        <p:spPr>
          <a:xfrm rot="692648">
            <a:off x="7225909" y="2696792"/>
            <a:ext cx="1482592" cy="40025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t>Software</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Analyze</a:t>
            </a:r>
            <a:endParaRPr/>
          </a:p>
        </p:txBody>
      </p:sp>
      <p:grpSp>
        <p:nvGrpSpPr>
          <p:cNvPr id="766" name="Google Shape;766;p54"/>
          <p:cNvGrpSpPr/>
          <p:nvPr/>
        </p:nvGrpSpPr>
        <p:grpSpPr>
          <a:xfrm>
            <a:off x="5712256" y="904745"/>
            <a:ext cx="3078856" cy="2824128"/>
            <a:chOff x="4425750" y="1057075"/>
            <a:chExt cx="4406550" cy="4086425"/>
          </a:xfrm>
        </p:grpSpPr>
        <p:sp>
          <p:nvSpPr>
            <p:cNvPr id="767" name="Google Shape;767;p54"/>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768" name="Google Shape;768;p54"/>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769" name="Google Shape;769;p54"/>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770" name="Google Shape;770;p54"/>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771" name="Google Shape;771;p54"/>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772" name="Google Shape;772;p54"/>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773" name="Google Shape;773;p54"/>
            <p:cNvSpPr/>
            <p:nvPr/>
          </p:nvSpPr>
          <p:spPr>
            <a:xfrm>
              <a:off x="4972250"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774" name="Google Shape;774;p54"/>
            <p:cNvSpPr/>
            <p:nvPr/>
          </p:nvSpPr>
          <p:spPr>
            <a:xfrm>
              <a:off x="4425755" y="2423100"/>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775" name="Google Shape;775;p54"/>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776" name="Google Shape;776;p54"/>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777" name="Google Shape;777;p54"/>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78" name="Google Shape;778;p54"/>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79" name="Google Shape;779;p54"/>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780" name="Google Shape;780;p54"/>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54"/>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54"/>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783" name="Google Shape;783;p54"/>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84" name="Google Shape;784;p54"/>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785" name="Google Shape;785;p54"/>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786" name="Google Shape;786;p54"/>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787" name="Google Shape;787;p54"/>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https://www.gfbio.org/training/materials/data-lifecycle/analyze</a:t>
            </a:r>
            <a:endParaRPr sz="800"/>
          </a:p>
        </p:txBody>
      </p:sp>
      <p:sp>
        <p:nvSpPr>
          <p:cNvPr id="788" name="Google Shape;78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789" name="Google Shape;789;p54"/>
          <p:cNvSpPr txBox="1"/>
          <p:nvPr>
            <p:ph idx="1" type="body"/>
          </p:nvPr>
        </p:nvSpPr>
        <p:spPr>
          <a:xfrm>
            <a:off x="311700" y="1129300"/>
            <a:ext cx="5400600" cy="353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Think about reproducibility!</a:t>
            </a:r>
            <a:endParaRPr/>
          </a:p>
          <a:p>
            <a:pPr indent="-342900" lvl="0" marL="457200" rtl="0" algn="l">
              <a:spcBef>
                <a:spcPts val="1000"/>
              </a:spcBef>
              <a:spcAft>
                <a:spcPts val="0"/>
              </a:spcAft>
              <a:buSzPts val="1800"/>
              <a:buChar char="●"/>
            </a:pPr>
            <a:r>
              <a:rPr lang="de"/>
              <a:t>Data analysis with appropriate and accessible tools (data mining, descriptive statistics, graphical maps).</a:t>
            </a:r>
            <a:endParaRPr/>
          </a:p>
          <a:p>
            <a:pPr indent="-342900" lvl="0" marL="457200" rtl="0" algn="l">
              <a:spcBef>
                <a:spcPts val="1000"/>
              </a:spcBef>
              <a:spcAft>
                <a:spcPts val="1000"/>
              </a:spcAft>
              <a:buSzPts val="1800"/>
              <a:buChar char="●"/>
            </a:pPr>
            <a:r>
              <a:rPr lang="de"/>
              <a:t>Careful documentation of analysis workflows</a:t>
            </a:r>
            <a:endParaRPr/>
          </a:p>
        </p:txBody>
      </p:sp>
      <p:sp>
        <p:nvSpPr>
          <p:cNvPr id="790" name="Google Shape;790;p54"/>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Data life cycle - Publish</a:t>
            </a:r>
            <a:endParaRPr/>
          </a:p>
        </p:txBody>
      </p:sp>
      <p:grpSp>
        <p:nvGrpSpPr>
          <p:cNvPr id="796" name="Google Shape;796;p55"/>
          <p:cNvGrpSpPr/>
          <p:nvPr/>
        </p:nvGrpSpPr>
        <p:grpSpPr>
          <a:xfrm>
            <a:off x="5712256" y="904745"/>
            <a:ext cx="3078856" cy="2824128"/>
            <a:chOff x="4425750" y="1057075"/>
            <a:chExt cx="4406550" cy="4086425"/>
          </a:xfrm>
        </p:grpSpPr>
        <p:sp>
          <p:nvSpPr>
            <p:cNvPr id="797" name="Google Shape;797;p55"/>
            <p:cNvSpPr/>
            <p:nvPr/>
          </p:nvSpPr>
          <p:spPr>
            <a:xfrm>
              <a:off x="6165725" y="1057075"/>
              <a:ext cx="974400" cy="44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Plan</a:t>
              </a:r>
              <a:endParaRPr sz="900">
                <a:solidFill>
                  <a:schemeClr val="lt1"/>
                </a:solidFill>
              </a:endParaRPr>
            </a:p>
          </p:txBody>
        </p:sp>
        <p:sp>
          <p:nvSpPr>
            <p:cNvPr id="798" name="Google Shape;798;p55"/>
            <p:cNvSpPr/>
            <p:nvPr/>
          </p:nvSpPr>
          <p:spPr>
            <a:xfrm>
              <a:off x="6165875" y="46938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Preserve</a:t>
              </a:r>
              <a:endParaRPr sz="900">
                <a:solidFill>
                  <a:schemeClr val="lt1"/>
                </a:solidFill>
              </a:endParaRPr>
            </a:p>
          </p:txBody>
        </p:sp>
        <p:sp>
          <p:nvSpPr>
            <p:cNvPr id="799" name="Google Shape;799;p55"/>
            <p:cNvSpPr/>
            <p:nvPr/>
          </p:nvSpPr>
          <p:spPr>
            <a:xfrm>
              <a:off x="7337375" y="158297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Collect</a:t>
              </a:r>
              <a:endParaRPr sz="900">
                <a:solidFill>
                  <a:schemeClr val="lt1"/>
                </a:solidFill>
              </a:endParaRPr>
            </a:p>
          </p:txBody>
        </p:sp>
        <p:sp>
          <p:nvSpPr>
            <p:cNvPr id="800" name="Google Shape;800;p55"/>
            <p:cNvSpPr/>
            <p:nvPr/>
          </p:nvSpPr>
          <p:spPr>
            <a:xfrm>
              <a:off x="7858200"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Assure</a:t>
              </a:r>
              <a:endParaRPr sz="900">
                <a:solidFill>
                  <a:schemeClr val="lt1"/>
                </a:solidFill>
              </a:endParaRPr>
            </a:p>
          </p:txBody>
        </p:sp>
        <p:sp>
          <p:nvSpPr>
            <p:cNvPr id="801" name="Google Shape;801;p55"/>
            <p:cNvSpPr/>
            <p:nvPr/>
          </p:nvSpPr>
          <p:spPr>
            <a:xfrm>
              <a:off x="785820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Describe</a:t>
              </a:r>
              <a:endParaRPr sz="900">
                <a:solidFill>
                  <a:schemeClr val="lt1"/>
                </a:solidFill>
              </a:endParaRPr>
            </a:p>
          </p:txBody>
        </p:sp>
        <p:sp>
          <p:nvSpPr>
            <p:cNvPr id="802" name="Google Shape;802;p55"/>
            <p:cNvSpPr/>
            <p:nvPr/>
          </p:nvSpPr>
          <p:spPr>
            <a:xfrm>
              <a:off x="7337375"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Submit</a:t>
              </a:r>
              <a:endParaRPr sz="900">
                <a:solidFill>
                  <a:schemeClr val="lt1"/>
                </a:solidFill>
              </a:endParaRPr>
            </a:p>
          </p:txBody>
        </p:sp>
        <p:sp>
          <p:nvSpPr>
            <p:cNvPr id="803" name="Google Shape;803;p55"/>
            <p:cNvSpPr/>
            <p:nvPr/>
          </p:nvSpPr>
          <p:spPr>
            <a:xfrm>
              <a:off x="4972250" y="1582975"/>
              <a:ext cx="974100" cy="449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Publish</a:t>
              </a:r>
              <a:endParaRPr sz="900">
                <a:solidFill>
                  <a:schemeClr val="lt1"/>
                </a:solidFill>
              </a:endParaRPr>
            </a:p>
          </p:txBody>
        </p:sp>
        <p:sp>
          <p:nvSpPr>
            <p:cNvPr id="804" name="Google Shape;804;p55"/>
            <p:cNvSpPr/>
            <p:nvPr/>
          </p:nvSpPr>
          <p:spPr>
            <a:xfrm>
              <a:off x="4425755" y="242310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Analyse</a:t>
              </a:r>
              <a:endParaRPr sz="900">
                <a:solidFill>
                  <a:schemeClr val="lt1"/>
                </a:solidFill>
              </a:endParaRPr>
            </a:p>
          </p:txBody>
        </p:sp>
        <p:sp>
          <p:nvSpPr>
            <p:cNvPr id="805" name="Google Shape;805;p55"/>
            <p:cNvSpPr/>
            <p:nvPr/>
          </p:nvSpPr>
          <p:spPr>
            <a:xfrm>
              <a:off x="4425750" y="3263225"/>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Integrate</a:t>
              </a:r>
              <a:endParaRPr sz="900">
                <a:solidFill>
                  <a:schemeClr val="lt1"/>
                </a:solidFill>
              </a:endParaRPr>
            </a:p>
          </p:txBody>
        </p:sp>
        <p:sp>
          <p:nvSpPr>
            <p:cNvPr id="806" name="Google Shape;806;p55"/>
            <p:cNvSpPr/>
            <p:nvPr/>
          </p:nvSpPr>
          <p:spPr>
            <a:xfrm>
              <a:off x="4972250" y="4103350"/>
              <a:ext cx="974100" cy="449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lt1"/>
                  </a:solidFill>
                </a:rPr>
                <a:t>Discover</a:t>
              </a:r>
              <a:endParaRPr sz="900">
                <a:solidFill>
                  <a:schemeClr val="lt1"/>
                </a:solidFill>
              </a:endParaRPr>
            </a:p>
          </p:txBody>
        </p:sp>
        <p:cxnSp>
          <p:nvCxnSpPr>
            <p:cNvPr id="807" name="Google Shape;807;p55"/>
            <p:cNvCxnSpPr/>
            <p:nvPr/>
          </p:nvCxnSpPr>
          <p:spPr>
            <a:xfrm>
              <a:off x="7289025" y="1271150"/>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808" name="Google Shape;808;p55"/>
            <p:cNvCxnSpPr/>
            <p:nvPr/>
          </p:nvCxnSpPr>
          <p:spPr>
            <a:xfrm>
              <a:off x="8186500" y="2086425"/>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809" name="Google Shape;809;p55"/>
            <p:cNvCxnSpPr/>
            <p:nvPr/>
          </p:nvCxnSpPr>
          <p:spPr>
            <a:xfrm>
              <a:off x="8345250" y="2954995"/>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810" name="Google Shape;810;p55"/>
            <p:cNvCxnSpPr/>
            <p:nvPr/>
          </p:nvCxnSpPr>
          <p:spPr>
            <a:xfrm flipH="1">
              <a:off x="8186500" y="3788288"/>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811" name="Google Shape;811;p55"/>
            <p:cNvCxnSpPr/>
            <p:nvPr/>
          </p:nvCxnSpPr>
          <p:spPr>
            <a:xfrm flipH="1">
              <a:off x="7289025" y="4619675"/>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812" name="Google Shape;812;p55"/>
            <p:cNvCxnSpPr/>
            <p:nvPr/>
          </p:nvCxnSpPr>
          <p:spPr>
            <a:xfrm rot="10800000">
              <a:off x="5541544" y="4650449"/>
              <a:ext cx="431700" cy="203700"/>
            </a:xfrm>
            <a:prstGeom prst="straightConnector1">
              <a:avLst/>
            </a:prstGeom>
            <a:noFill/>
            <a:ln cap="flat" cmpd="sng" w="9525">
              <a:solidFill>
                <a:schemeClr val="dk2"/>
              </a:solidFill>
              <a:prstDash val="solid"/>
              <a:round/>
              <a:headEnd len="med" w="med" type="none"/>
              <a:tailEnd len="med" w="med" type="triangle"/>
            </a:ln>
          </p:spPr>
        </p:cxnSp>
        <p:cxnSp>
          <p:nvCxnSpPr>
            <p:cNvPr id="813" name="Google Shape;813;p55"/>
            <p:cNvCxnSpPr/>
            <p:nvPr/>
          </p:nvCxnSpPr>
          <p:spPr>
            <a:xfrm rot="10800000">
              <a:off x="4967769" y="3799174"/>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55"/>
            <p:cNvCxnSpPr/>
            <p:nvPr/>
          </p:nvCxnSpPr>
          <p:spPr>
            <a:xfrm rot="10800000">
              <a:off x="4912219" y="2931504"/>
              <a:ext cx="4800" cy="238800"/>
            </a:xfrm>
            <a:prstGeom prst="straightConnector1">
              <a:avLst/>
            </a:prstGeom>
            <a:noFill/>
            <a:ln cap="flat" cmpd="sng" w="9525">
              <a:solidFill>
                <a:schemeClr val="dk2"/>
              </a:solidFill>
              <a:prstDash val="solid"/>
              <a:round/>
              <a:headEnd len="med" w="med" type="none"/>
              <a:tailEnd len="med" w="med" type="triangle"/>
            </a:ln>
          </p:spPr>
        </p:cxnSp>
        <p:cxnSp>
          <p:nvCxnSpPr>
            <p:cNvPr id="815" name="Google Shape;815;p55"/>
            <p:cNvCxnSpPr/>
            <p:nvPr/>
          </p:nvCxnSpPr>
          <p:spPr>
            <a:xfrm flipH="1" rot="10800000">
              <a:off x="4967769" y="2097311"/>
              <a:ext cx="108000" cy="239700"/>
            </a:xfrm>
            <a:prstGeom prst="straightConnector1">
              <a:avLst/>
            </a:prstGeom>
            <a:noFill/>
            <a:ln cap="flat" cmpd="sng" w="9525">
              <a:solidFill>
                <a:schemeClr val="dk2"/>
              </a:solidFill>
              <a:prstDash val="solid"/>
              <a:round/>
              <a:headEnd len="med" w="med" type="none"/>
              <a:tailEnd len="med" w="med" type="triangle"/>
            </a:ln>
          </p:spPr>
        </p:cxnSp>
        <p:cxnSp>
          <p:nvCxnSpPr>
            <p:cNvPr id="816" name="Google Shape;816;p55"/>
            <p:cNvCxnSpPr/>
            <p:nvPr/>
          </p:nvCxnSpPr>
          <p:spPr>
            <a:xfrm flipH="1" rot="10800000">
              <a:off x="5541544" y="1301924"/>
              <a:ext cx="431700" cy="203700"/>
            </a:xfrm>
            <a:prstGeom prst="straightConnector1">
              <a:avLst/>
            </a:prstGeom>
            <a:noFill/>
            <a:ln cap="flat" cmpd="sng" w="9525">
              <a:solidFill>
                <a:schemeClr val="dk2"/>
              </a:solidFill>
              <a:prstDash val="solid"/>
              <a:round/>
              <a:headEnd len="med" w="med" type="none"/>
              <a:tailEnd len="med" w="med" type="triangle"/>
            </a:ln>
          </p:spPr>
        </p:cxnSp>
      </p:grpSp>
      <p:sp>
        <p:nvSpPr>
          <p:cNvPr id="817" name="Google Shape;817;p55"/>
          <p:cNvSpPr txBox="1"/>
          <p:nvPr/>
        </p:nvSpPr>
        <p:spPr>
          <a:xfrm>
            <a:off x="0" y="4835709"/>
            <a:ext cx="397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https://www.gfbio.org/training/materials/data-lifecycle/publish</a:t>
            </a:r>
            <a:endParaRPr sz="800"/>
          </a:p>
        </p:txBody>
      </p:sp>
      <p:sp>
        <p:nvSpPr>
          <p:cNvPr id="818" name="Google Shape;81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819" name="Google Shape;819;p55"/>
          <p:cNvSpPr txBox="1"/>
          <p:nvPr>
            <p:ph idx="1" type="body"/>
          </p:nvPr>
        </p:nvSpPr>
        <p:spPr>
          <a:xfrm>
            <a:off x="311700" y="1129300"/>
            <a:ext cx="5400600" cy="353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Prefer journals with open, transparent data policies</a:t>
            </a:r>
            <a:endParaRPr/>
          </a:p>
          <a:p>
            <a:pPr indent="-342900" lvl="0" marL="457200" rtl="0" algn="l">
              <a:spcBef>
                <a:spcPts val="1000"/>
              </a:spcBef>
              <a:spcAft>
                <a:spcPts val="0"/>
              </a:spcAft>
              <a:buSzPts val="1800"/>
              <a:buChar char="●"/>
            </a:pPr>
            <a:r>
              <a:rPr lang="de"/>
              <a:t>Get a persistent identifier (e.g. DOI) on your submitted dataset.</a:t>
            </a:r>
            <a:endParaRPr/>
          </a:p>
          <a:p>
            <a:pPr indent="-342900" lvl="0" marL="457200" rtl="0" algn="l">
              <a:spcBef>
                <a:spcPts val="1000"/>
              </a:spcBef>
              <a:spcAft>
                <a:spcPts val="0"/>
              </a:spcAft>
              <a:buSzPts val="1800"/>
              <a:buChar char="●"/>
            </a:pPr>
            <a:r>
              <a:rPr lang="de"/>
              <a:t>Update your archived data sets.</a:t>
            </a:r>
            <a:endParaRPr/>
          </a:p>
          <a:p>
            <a:pPr indent="-342900" lvl="0" marL="457200" rtl="0" algn="l">
              <a:spcBef>
                <a:spcPts val="1000"/>
              </a:spcBef>
              <a:spcAft>
                <a:spcPts val="0"/>
              </a:spcAft>
              <a:buSzPts val="1800"/>
              <a:buChar char="●"/>
            </a:pPr>
            <a:r>
              <a:rPr lang="de"/>
              <a:t>Impose data embargo if necessary</a:t>
            </a:r>
            <a:endParaRPr/>
          </a:p>
          <a:p>
            <a:pPr indent="-342900" lvl="0" marL="457200" rtl="0" algn="l">
              <a:spcBef>
                <a:spcPts val="1000"/>
              </a:spcBef>
              <a:spcAft>
                <a:spcPts val="1000"/>
              </a:spcAft>
              <a:buSzPts val="1800"/>
              <a:buChar char="●"/>
            </a:pPr>
            <a:r>
              <a:rPr lang="de"/>
              <a:t>Follow community protocols for documentation and metadata publication (e.g. ODD, ODMAP, etc.)</a:t>
            </a:r>
            <a:endParaRPr/>
          </a:p>
        </p:txBody>
      </p:sp>
      <p:sp>
        <p:nvSpPr>
          <p:cNvPr id="820" name="Google Shape;820;p55"/>
          <p:cNvSpPr txBox="1"/>
          <p:nvPr/>
        </p:nvSpPr>
        <p:spPr>
          <a:xfrm>
            <a:off x="130000" y="0"/>
            <a:ext cx="28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Research project</a:t>
            </a:r>
            <a:endParaRPr b="1">
              <a:solidFill>
                <a:srgbClr val="43434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6"/>
          <p:cNvSpPr txBox="1"/>
          <p:nvPr>
            <p:ph type="title"/>
          </p:nvPr>
        </p:nvSpPr>
        <p:spPr>
          <a:xfrm>
            <a:off x="347675" y="1500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Concluding discussion</a:t>
            </a:r>
            <a:endParaRPr/>
          </a:p>
        </p:txBody>
      </p:sp>
      <p:sp>
        <p:nvSpPr>
          <p:cNvPr id="826" name="Google Shape;826;p56"/>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Closing</a:t>
            </a:r>
            <a:endParaRPr b="1">
              <a:solidFill>
                <a:srgbClr val="434343"/>
              </a:solidFill>
            </a:endParaRPr>
          </a:p>
        </p:txBody>
      </p:sp>
      <p:sp>
        <p:nvSpPr>
          <p:cNvPr id="827" name="Google Shape;82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pic>
        <p:nvPicPr>
          <p:cNvPr id="828" name="Google Shape;828;p56"/>
          <p:cNvPicPr preferRelativeResize="0"/>
          <p:nvPr/>
        </p:nvPicPr>
        <p:blipFill>
          <a:blip r:embed="rId3">
            <a:alphaModFix/>
          </a:blip>
          <a:stretch>
            <a:fillRect/>
          </a:stretch>
        </p:blipFill>
        <p:spPr>
          <a:xfrm>
            <a:off x="2498713" y="2072800"/>
            <a:ext cx="4146572" cy="2765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7"/>
          <p:cNvSpPr txBox="1"/>
          <p:nvPr>
            <p:ph type="title"/>
          </p:nvPr>
        </p:nvSpPr>
        <p:spPr>
          <a:xfrm>
            <a:off x="347675" y="1119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de" sz="3020"/>
              <a:t>Thank you for your participation!</a:t>
            </a:r>
            <a:endParaRPr sz="3020"/>
          </a:p>
        </p:txBody>
      </p:sp>
      <p:sp>
        <p:nvSpPr>
          <p:cNvPr id="834" name="Google Shape;834;p57"/>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Closing</a:t>
            </a:r>
            <a:endParaRPr b="1">
              <a:solidFill>
                <a:srgbClr val="434343"/>
              </a:solidFill>
            </a:endParaRPr>
          </a:p>
        </p:txBody>
      </p:sp>
      <p:sp>
        <p:nvSpPr>
          <p:cNvPr id="835" name="Google Shape;83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
        <p:nvSpPr>
          <p:cNvPr id="836" name="Google Shape;836;p57"/>
          <p:cNvSpPr txBox="1"/>
          <p:nvPr>
            <p:ph idx="1" type="body"/>
          </p:nvPr>
        </p:nvSpPr>
        <p:spPr>
          <a:xfrm>
            <a:off x="311700" y="3954050"/>
            <a:ext cx="8709300" cy="709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000"/>
              </a:spcAft>
              <a:buNone/>
            </a:pPr>
            <a:r>
              <a:rPr lang="de"/>
              <a:t>For feedback (anonymous or not) please check out this </a:t>
            </a:r>
            <a:r>
              <a:rPr lang="de" u="sng">
                <a:solidFill>
                  <a:schemeClr val="hlink"/>
                </a:solidFill>
                <a:hlinkClick r:id="rId3"/>
              </a:rPr>
              <a:t>Padlet</a:t>
            </a:r>
            <a:r>
              <a:rPr lang="de"/>
              <a:t> or get in contact via </a:t>
            </a:r>
            <a:r>
              <a:rPr lang="de" u="sng">
                <a:solidFill>
                  <a:schemeClr val="hlink"/>
                </a:solidFill>
                <a:hlinkClick r:id="rId4"/>
              </a:rPr>
              <a:t>chr.koenig@outlook.com</a:t>
            </a:r>
            <a:r>
              <a:rPr lang="de"/>
              <a:t> or </a:t>
            </a:r>
            <a:r>
              <a:rPr lang="de" u="sng">
                <a:solidFill>
                  <a:schemeClr val="hlink"/>
                </a:solidFill>
                <a:hlinkClick r:id="rId5"/>
              </a:rPr>
              <a:t>damaris.zurell@uni-potsdam.de</a:t>
            </a:r>
            <a:r>
              <a:rPr lang="de"/>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Further readings</a:t>
            </a:r>
            <a:endParaRPr/>
          </a:p>
        </p:txBody>
      </p:sp>
      <p:sp>
        <p:nvSpPr>
          <p:cNvPr id="842" name="Google Shape;842;p58"/>
          <p:cNvSpPr txBox="1"/>
          <p:nvPr>
            <p:ph idx="1" type="body"/>
          </p:nvPr>
        </p:nvSpPr>
        <p:spPr>
          <a:xfrm>
            <a:off x="311700" y="1152475"/>
            <a:ext cx="8520600" cy="3884400"/>
          </a:xfrm>
          <a:prstGeom prst="rect">
            <a:avLst/>
          </a:prstGeom>
        </p:spPr>
        <p:txBody>
          <a:bodyPr anchorCtr="0" anchor="t" bIns="91425" lIns="91425" spcFirstLastPara="1" rIns="91425" wrap="square" tIns="91425">
            <a:normAutofit fontScale="62500"/>
          </a:bodyPr>
          <a:lstStyle/>
          <a:p>
            <a:pPr indent="-279400" lvl="0" marL="279400" rtl="0" algn="l">
              <a:lnSpc>
                <a:spcPct val="135000"/>
              </a:lnSpc>
              <a:spcBef>
                <a:spcPts val="0"/>
              </a:spcBef>
              <a:spcAft>
                <a:spcPts val="0"/>
              </a:spcAft>
              <a:buClr>
                <a:schemeClr val="dk1"/>
              </a:buClr>
              <a:buSzPct val="61111"/>
              <a:buFont typeface="Arial"/>
              <a:buNone/>
            </a:pPr>
            <a:r>
              <a:rPr lang="de"/>
              <a:t>Farley, S. S. et al. 2018. Situating Ecology as a Big-Data Science: Current Advances, Challenges, and Solutions. - BioScience 68: 563–576.</a:t>
            </a:r>
            <a:endParaRPr/>
          </a:p>
          <a:p>
            <a:pPr indent="-279400" lvl="0" marL="279400" rtl="0" algn="l">
              <a:lnSpc>
                <a:spcPct val="135000"/>
              </a:lnSpc>
              <a:spcBef>
                <a:spcPts val="1100"/>
              </a:spcBef>
              <a:spcAft>
                <a:spcPts val="0"/>
              </a:spcAft>
              <a:buClr>
                <a:schemeClr val="dk1"/>
              </a:buClr>
              <a:buSzPct val="61111"/>
              <a:buFont typeface="Arial"/>
              <a:buNone/>
            </a:pPr>
            <a:r>
              <a:rPr lang="de"/>
              <a:t>Hampton, S. E. et al. 2013. Big data and the future of ecology. - Front. Ecol. Evol. 11: 156–162.</a:t>
            </a:r>
            <a:endParaRPr/>
          </a:p>
          <a:p>
            <a:pPr indent="-279400" lvl="0" marL="279400" rtl="0" algn="l">
              <a:lnSpc>
                <a:spcPct val="135000"/>
              </a:lnSpc>
              <a:spcBef>
                <a:spcPts val="1100"/>
              </a:spcBef>
              <a:spcAft>
                <a:spcPts val="0"/>
              </a:spcAft>
              <a:buClr>
                <a:schemeClr val="dk1"/>
              </a:buClr>
              <a:buSzPct val="61111"/>
              <a:buFont typeface="Arial"/>
              <a:buNone/>
            </a:pPr>
            <a:r>
              <a:rPr lang="de"/>
              <a:t>Hampton, S. E. et al. 2015. The Tao of open science for ecology. - Ecosphere 6: 120.</a:t>
            </a:r>
            <a:endParaRPr/>
          </a:p>
          <a:p>
            <a:pPr indent="-279400" lvl="0" marL="279400" rtl="0" algn="l">
              <a:lnSpc>
                <a:spcPct val="135000"/>
              </a:lnSpc>
              <a:spcBef>
                <a:spcPts val="1100"/>
              </a:spcBef>
              <a:spcAft>
                <a:spcPts val="0"/>
              </a:spcAft>
              <a:buClr>
                <a:schemeClr val="dk1"/>
              </a:buClr>
              <a:buSzPct val="61111"/>
              <a:buFont typeface="Arial"/>
              <a:buNone/>
            </a:pPr>
            <a:r>
              <a:rPr lang="de"/>
              <a:t>Hardisty, A. R. et al. 2019. The Bari Manifesto: An interoperability framework for essential biodiversity variables. - Ecological Informatics 49: 22–31.</a:t>
            </a:r>
            <a:endParaRPr/>
          </a:p>
          <a:p>
            <a:pPr indent="-279400" lvl="0" marL="279400" rtl="0" algn="l">
              <a:lnSpc>
                <a:spcPct val="135000"/>
              </a:lnSpc>
              <a:spcBef>
                <a:spcPts val="1100"/>
              </a:spcBef>
              <a:spcAft>
                <a:spcPts val="0"/>
              </a:spcAft>
              <a:buClr>
                <a:schemeClr val="dk1"/>
              </a:buClr>
              <a:buSzPct val="61111"/>
              <a:buFont typeface="Arial"/>
              <a:buNone/>
            </a:pPr>
            <a:r>
              <a:rPr lang="de"/>
              <a:t>Michener, W. K. 2015. Ten Simple Rules for Creating a Good Data Management Plan. - PLOS Computational Biology 11: 1004525.</a:t>
            </a:r>
            <a:endParaRPr/>
          </a:p>
          <a:p>
            <a:pPr indent="-279400" lvl="0" marL="279400" rtl="0" algn="l">
              <a:lnSpc>
                <a:spcPct val="135000"/>
              </a:lnSpc>
              <a:spcBef>
                <a:spcPts val="1100"/>
              </a:spcBef>
              <a:spcAft>
                <a:spcPts val="0"/>
              </a:spcAft>
              <a:buClr>
                <a:schemeClr val="dk1"/>
              </a:buClr>
              <a:buSzPct val="61111"/>
              <a:buFont typeface="Arial"/>
              <a:buNone/>
            </a:pPr>
            <a:r>
              <a:rPr lang="de"/>
              <a:t>Michener, W. K. and Jones, M. B. 2012. Ecoinformatics: Supporting ecology as a data-intensive science. - TREE 27: 85–93.</a:t>
            </a:r>
            <a:endParaRPr/>
          </a:p>
          <a:p>
            <a:pPr indent="-279400" lvl="0" marL="279400" rtl="0" algn="l">
              <a:lnSpc>
                <a:spcPct val="135000"/>
              </a:lnSpc>
              <a:spcBef>
                <a:spcPts val="1100"/>
              </a:spcBef>
              <a:spcAft>
                <a:spcPts val="0"/>
              </a:spcAft>
              <a:buClr>
                <a:schemeClr val="dk1"/>
              </a:buClr>
              <a:buSzPct val="61111"/>
              <a:buFont typeface="Arial"/>
              <a:buNone/>
            </a:pPr>
            <a:r>
              <a:rPr lang="de"/>
              <a:t>Michener, W. et al. 2011. DataONE: Data Observation Network for Earth - Preserving Data and Enabling Innovation in the Biological and Environmental Sciences. - D-Lib Magazine in press.</a:t>
            </a:r>
            <a:endParaRPr/>
          </a:p>
          <a:p>
            <a:pPr indent="-279400" lvl="0" marL="279400" rtl="0" algn="l">
              <a:lnSpc>
                <a:spcPct val="135000"/>
              </a:lnSpc>
              <a:spcBef>
                <a:spcPts val="1100"/>
              </a:spcBef>
              <a:spcAft>
                <a:spcPts val="0"/>
              </a:spcAft>
              <a:buNone/>
            </a:pPr>
            <a:r>
              <a:rPr lang="de"/>
              <a:t>Reichman, O. J. et al. 2011. Challenges and opportunities of open data in ecology. - Science 331: 703–5.</a:t>
            </a:r>
            <a:endParaRPr/>
          </a:p>
        </p:txBody>
      </p:sp>
      <p:sp>
        <p:nvSpPr>
          <p:cNvPr id="843" name="Google Shape;843;p58"/>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844" name="Google Shape;84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Biodiversity</a:t>
            </a:r>
            <a:r>
              <a:rPr lang="de"/>
              <a:t> data - a brief history</a:t>
            </a:r>
            <a:endParaRPr/>
          </a:p>
        </p:txBody>
      </p:sp>
      <p:sp>
        <p:nvSpPr>
          <p:cNvPr id="98" name="Google Shape;98;p17"/>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grpSp>
        <p:nvGrpSpPr>
          <p:cNvPr id="99" name="Google Shape;99;p17"/>
          <p:cNvGrpSpPr/>
          <p:nvPr/>
        </p:nvGrpSpPr>
        <p:grpSpPr>
          <a:xfrm>
            <a:off x="-280875" y="1220250"/>
            <a:ext cx="2408750" cy="3566150"/>
            <a:chOff x="-280875" y="1220250"/>
            <a:chExt cx="2408750" cy="3566150"/>
          </a:xfrm>
        </p:grpSpPr>
        <p:sp>
          <p:nvSpPr>
            <p:cNvPr id="100" name="Google Shape;100;p17"/>
            <p:cNvSpPr txBox="1"/>
            <p:nvPr/>
          </p:nvSpPr>
          <p:spPr>
            <a:xfrm>
              <a:off x="246100" y="4047500"/>
              <a:ext cx="1419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274E13"/>
                  </a:solidFill>
                </a:rPr>
                <a:t>1859: Darwin publishes </a:t>
              </a:r>
              <a:r>
                <a:rPr i="1" lang="de" sz="1200">
                  <a:solidFill>
                    <a:srgbClr val="274E13"/>
                  </a:solidFill>
                </a:rPr>
                <a:t>On the origin of species</a:t>
              </a:r>
              <a:endParaRPr i="1" sz="1200">
                <a:solidFill>
                  <a:srgbClr val="274E13"/>
                </a:solidFill>
              </a:endParaRPr>
            </a:p>
          </p:txBody>
        </p:sp>
        <p:cxnSp>
          <p:nvCxnSpPr>
            <p:cNvPr id="101" name="Google Shape;101;p17"/>
            <p:cNvCxnSpPr>
              <a:endCxn id="102" idx="2"/>
            </p:cNvCxnSpPr>
            <p:nvPr/>
          </p:nvCxnSpPr>
          <p:spPr>
            <a:xfrm flipH="1" rot="10800000">
              <a:off x="-280875" y="2143650"/>
              <a:ext cx="1275000" cy="400800"/>
            </a:xfrm>
            <a:prstGeom prst="straightConnector1">
              <a:avLst/>
            </a:prstGeom>
            <a:noFill/>
            <a:ln cap="flat" cmpd="sng" w="9525">
              <a:solidFill>
                <a:schemeClr val="dk2"/>
              </a:solidFill>
              <a:prstDash val="solid"/>
              <a:round/>
              <a:headEnd len="med" w="med" type="none"/>
              <a:tailEnd len="med" w="med" type="none"/>
            </a:ln>
          </p:spPr>
        </p:cxnSp>
        <p:sp>
          <p:nvSpPr>
            <p:cNvPr id="102" name="Google Shape;102;p17"/>
            <p:cNvSpPr txBox="1"/>
            <p:nvPr/>
          </p:nvSpPr>
          <p:spPr>
            <a:xfrm>
              <a:off x="43275" y="1220250"/>
              <a:ext cx="1901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274E13"/>
                  </a:solidFill>
                </a:rPr>
                <a:t>1805: Humboldt publishes </a:t>
              </a:r>
              <a:r>
                <a:rPr i="1" lang="de" sz="1200">
                  <a:solidFill>
                    <a:srgbClr val="274E13"/>
                  </a:solidFill>
                </a:rPr>
                <a:t>Voyage Aux Régions Équinoxiales Du Nouveau Continent</a:t>
              </a:r>
              <a:endParaRPr i="1" sz="1200">
                <a:solidFill>
                  <a:srgbClr val="274E13"/>
                </a:solidFill>
              </a:endParaRPr>
            </a:p>
          </p:txBody>
        </p:sp>
        <p:cxnSp>
          <p:nvCxnSpPr>
            <p:cNvPr id="103" name="Google Shape;103;p17"/>
            <p:cNvCxnSpPr>
              <a:endCxn id="100" idx="0"/>
            </p:cNvCxnSpPr>
            <p:nvPr/>
          </p:nvCxnSpPr>
          <p:spPr>
            <a:xfrm>
              <a:off x="-158300" y="3077600"/>
              <a:ext cx="1114200" cy="96990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7"/>
            <p:cNvSpPr txBox="1"/>
            <p:nvPr/>
          </p:nvSpPr>
          <p:spPr>
            <a:xfrm>
              <a:off x="708275" y="3226138"/>
              <a:ext cx="1419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274E13"/>
                  </a:solidFill>
                </a:rPr>
                <a:t>1881</a:t>
              </a:r>
              <a:r>
                <a:rPr lang="de" sz="1200">
                  <a:solidFill>
                    <a:srgbClr val="274E13"/>
                  </a:solidFill>
                </a:rPr>
                <a:t>: Wallace publishes </a:t>
              </a:r>
              <a:r>
                <a:rPr i="1" lang="de" sz="1200">
                  <a:solidFill>
                    <a:srgbClr val="274E13"/>
                  </a:solidFill>
                </a:rPr>
                <a:t>Island life</a:t>
              </a:r>
              <a:endParaRPr i="1" sz="1200">
                <a:solidFill>
                  <a:srgbClr val="274E13"/>
                </a:solidFill>
              </a:endParaRPr>
            </a:p>
          </p:txBody>
        </p:sp>
        <p:cxnSp>
          <p:nvCxnSpPr>
            <p:cNvPr id="105" name="Google Shape;105;p17"/>
            <p:cNvCxnSpPr>
              <a:endCxn id="104" idx="0"/>
            </p:cNvCxnSpPr>
            <p:nvPr/>
          </p:nvCxnSpPr>
          <p:spPr>
            <a:xfrm>
              <a:off x="-122425" y="2904538"/>
              <a:ext cx="1540500" cy="321600"/>
            </a:xfrm>
            <a:prstGeom prst="straightConnector1">
              <a:avLst/>
            </a:prstGeom>
            <a:noFill/>
            <a:ln cap="flat" cmpd="sng" w="9525">
              <a:solidFill>
                <a:schemeClr val="dk2"/>
              </a:solidFill>
              <a:prstDash val="solid"/>
              <a:round/>
              <a:headEnd len="med" w="med" type="none"/>
              <a:tailEnd len="med" w="med" type="none"/>
            </a:ln>
          </p:spPr>
        </p:cxnSp>
      </p:grpSp>
      <p:grpSp>
        <p:nvGrpSpPr>
          <p:cNvPr id="106" name="Google Shape;106;p17"/>
          <p:cNvGrpSpPr/>
          <p:nvPr/>
        </p:nvGrpSpPr>
        <p:grpSpPr>
          <a:xfrm>
            <a:off x="1310575" y="1127700"/>
            <a:ext cx="4002550" cy="3576250"/>
            <a:chOff x="1310575" y="1127700"/>
            <a:chExt cx="4002550" cy="3576250"/>
          </a:xfrm>
        </p:grpSpPr>
        <p:sp>
          <p:nvSpPr>
            <p:cNvPr id="107" name="Google Shape;107;p17"/>
            <p:cNvSpPr txBox="1"/>
            <p:nvPr/>
          </p:nvSpPr>
          <p:spPr>
            <a:xfrm>
              <a:off x="2993350" y="3485150"/>
              <a:ext cx="1862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990000"/>
                  </a:solidFill>
                </a:rPr>
                <a:t>1957</a:t>
              </a:r>
              <a:r>
                <a:rPr lang="de" sz="1200">
                  <a:solidFill>
                    <a:srgbClr val="990000"/>
                  </a:solidFill>
                </a:rPr>
                <a:t>: Hutchinson proposes the n-dimensional niche</a:t>
              </a:r>
              <a:endParaRPr i="1" sz="1200">
                <a:solidFill>
                  <a:srgbClr val="990000"/>
                </a:solidFill>
              </a:endParaRPr>
            </a:p>
          </p:txBody>
        </p:sp>
        <p:sp>
          <p:nvSpPr>
            <p:cNvPr id="108" name="Google Shape;108;p17"/>
            <p:cNvSpPr txBox="1"/>
            <p:nvPr/>
          </p:nvSpPr>
          <p:spPr>
            <a:xfrm>
              <a:off x="3451025" y="1748425"/>
              <a:ext cx="186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990000"/>
                  </a:solidFill>
                </a:rPr>
                <a:t>1967: MacArthur &amp; Wilson publish the equilibrium theory of island biogeography</a:t>
              </a:r>
              <a:endParaRPr i="1" sz="1200">
                <a:solidFill>
                  <a:srgbClr val="990000"/>
                </a:solidFill>
              </a:endParaRPr>
            </a:p>
          </p:txBody>
        </p:sp>
        <p:sp>
          <p:nvSpPr>
            <p:cNvPr id="109" name="Google Shape;109;p17"/>
            <p:cNvSpPr txBox="1"/>
            <p:nvPr/>
          </p:nvSpPr>
          <p:spPr>
            <a:xfrm>
              <a:off x="1913925" y="1127700"/>
              <a:ext cx="1862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990000"/>
                  </a:solidFill>
                </a:rPr>
                <a:t>1937: </a:t>
              </a:r>
              <a:r>
                <a:rPr lang="de" sz="1200">
                  <a:solidFill>
                    <a:srgbClr val="990000"/>
                  </a:solidFill>
                </a:rPr>
                <a:t>Dobzhansky publishes </a:t>
              </a:r>
              <a:r>
                <a:rPr i="1" lang="de" sz="1200">
                  <a:solidFill>
                    <a:srgbClr val="990000"/>
                  </a:solidFill>
                </a:rPr>
                <a:t>Genetics and the Origin of Species</a:t>
              </a:r>
              <a:r>
                <a:rPr lang="de" sz="1200">
                  <a:solidFill>
                    <a:srgbClr val="990000"/>
                  </a:solidFill>
                </a:rPr>
                <a:t>  </a:t>
              </a:r>
              <a:endParaRPr sz="1200">
                <a:solidFill>
                  <a:srgbClr val="990000"/>
                </a:solidFill>
              </a:endParaRPr>
            </a:p>
          </p:txBody>
        </p:sp>
        <p:sp>
          <p:nvSpPr>
            <p:cNvPr id="110" name="Google Shape;110;p17"/>
            <p:cNvSpPr txBox="1"/>
            <p:nvPr/>
          </p:nvSpPr>
          <p:spPr>
            <a:xfrm>
              <a:off x="1836488" y="3965050"/>
              <a:ext cx="136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990000"/>
                  </a:solidFill>
                </a:rPr>
                <a:t>1926: Lotka-Volterra equations</a:t>
              </a:r>
              <a:endParaRPr i="1" sz="1200">
                <a:solidFill>
                  <a:srgbClr val="990000"/>
                </a:solidFill>
              </a:endParaRPr>
            </a:p>
          </p:txBody>
        </p:sp>
        <p:sp>
          <p:nvSpPr>
            <p:cNvPr id="111" name="Google Shape;111;p17"/>
            <p:cNvSpPr txBox="1"/>
            <p:nvPr/>
          </p:nvSpPr>
          <p:spPr>
            <a:xfrm>
              <a:off x="1310575" y="1991363"/>
              <a:ext cx="136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990000"/>
                  </a:solidFill>
                </a:rPr>
                <a:t>1921: Arrhenius writes </a:t>
              </a:r>
              <a:r>
                <a:rPr i="1" lang="de" sz="1200">
                  <a:solidFill>
                    <a:srgbClr val="990000"/>
                  </a:solidFill>
                </a:rPr>
                <a:t>Species and area</a:t>
              </a:r>
              <a:endParaRPr i="1" sz="1200">
                <a:solidFill>
                  <a:srgbClr val="990000"/>
                </a:solidFill>
              </a:endParaRPr>
            </a:p>
          </p:txBody>
        </p:sp>
        <p:cxnSp>
          <p:nvCxnSpPr>
            <p:cNvPr id="112" name="Google Shape;112;p17"/>
            <p:cNvCxnSpPr>
              <a:endCxn id="111" idx="2"/>
            </p:cNvCxnSpPr>
            <p:nvPr/>
          </p:nvCxnSpPr>
          <p:spPr>
            <a:xfrm flipH="1" rot="10800000">
              <a:off x="1880275" y="2730263"/>
              <a:ext cx="113700" cy="1725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7"/>
            <p:cNvCxnSpPr>
              <a:endCxn id="110" idx="0"/>
            </p:cNvCxnSpPr>
            <p:nvPr/>
          </p:nvCxnSpPr>
          <p:spPr>
            <a:xfrm>
              <a:off x="2261888" y="2917150"/>
              <a:ext cx="258000" cy="10479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7"/>
            <p:cNvCxnSpPr>
              <a:endCxn id="109" idx="2"/>
            </p:cNvCxnSpPr>
            <p:nvPr/>
          </p:nvCxnSpPr>
          <p:spPr>
            <a:xfrm rot="10800000">
              <a:off x="2844975" y="1866600"/>
              <a:ext cx="144600" cy="9966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7"/>
            <p:cNvCxnSpPr>
              <a:stCxn id="107" idx="0"/>
            </p:cNvCxnSpPr>
            <p:nvPr/>
          </p:nvCxnSpPr>
          <p:spPr>
            <a:xfrm flipH="1" rot="10800000">
              <a:off x="3924400" y="2910650"/>
              <a:ext cx="563700" cy="57450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7"/>
            <p:cNvCxnSpPr>
              <a:endCxn id="108" idx="2"/>
            </p:cNvCxnSpPr>
            <p:nvPr/>
          </p:nvCxnSpPr>
          <p:spPr>
            <a:xfrm rot="10800000">
              <a:off x="4382075" y="2671825"/>
              <a:ext cx="912600" cy="231600"/>
            </a:xfrm>
            <a:prstGeom prst="straightConnector1">
              <a:avLst/>
            </a:prstGeom>
            <a:noFill/>
            <a:ln cap="flat" cmpd="sng" w="9525">
              <a:solidFill>
                <a:schemeClr val="dk2"/>
              </a:solidFill>
              <a:prstDash val="solid"/>
              <a:round/>
              <a:headEnd len="med" w="med" type="none"/>
              <a:tailEnd len="med" w="med" type="none"/>
            </a:ln>
          </p:spPr>
        </p:cxnSp>
      </p:grpSp>
      <p:sp>
        <p:nvSpPr>
          <p:cNvPr id="117" name="Google Shape;117;p17"/>
          <p:cNvSpPr txBox="1"/>
          <p:nvPr/>
        </p:nvSpPr>
        <p:spPr>
          <a:xfrm>
            <a:off x="142167" y="2543842"/>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1900</a:t>
            </a:r>
            <a:endParaRPr sz="800"/>
          </a:p>
        </p:txBody>
      </p:sp>
      <p:sp>
        <p:nvSpPr>
          <p:cNvPr id="118" name="Google Shape;118;p17"/>
          <p:cNvSpPr txBox="1"/>
          <p:nvPr/>
        </p:nvSpPr>
        <p:spPr>
          <a:xfrm>
            <a:off x="1552143" y="2961071"/>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1920</a:t>
            </a:r>
            <a:endParaRPr sz="800"/>
          </a:p>
        </p:txBody>
      </p:sp>
      <p:sp>
        <p:nvSpPr>
          <p:cNvPr id="119" name="Google Shape;119;p17"/>
          <p:cNvSpPr txBox="1"/>
          <p:nvPr/>
        </p:nvSpPr>
        <p:spPr>
          <a:xfrm>
            <a:off x="2962119" y="2543842"/>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1940</a:t>
            </a:r>
            <a:endParaRPr sz="800"/>
          </a:p>
        </p:txBody>
      </p:sp>
      <p:sp>
        <p:nvSpPr>
          <p:cNvPr id="120" name="Google Shape;120;p17"/>
          <p:cNvSpPr txBox="1"/>
          <p:nvPr/>
        </p:nvSpPr>
        <p:spPr>
          <a:xfrm>
            <a:off x="7192046" y="2961071"/>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200</a:t>
            </a:r>
            <a:r>
              <a:rPr lang="de" sz="800"/>
              <a:t>0</a:t>
            </a:r>
            <a:endParaRPr sz="800"/>
          </a:p>
        </p:txBody>
      </p:sp>
      <p:sp>
        <p:nvSpPr>
          <p:cNvPr id="121" name="Google Shape;121;p17"/>
          <p:cNvSpPr txBox="1"/>
          <p:nvPr/>
        </p:nvSpPr>
        <p:spPr>
          <a:xfrm>
            <a:off x="5782070" y="2543842"/>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1980</a:t>
            </a:r>
            <a:endParaRPr sz="800"/>
          </a:p>
        </p:txBody>
      </p:sp>
      <p:sp>
        <p:nvSpPr>
          <p:cNvPr id="122" name="Google Shape;122;p17"/>
          <p:cNvSpPr txBox="1"/>
          <p:nvPr/>
        </p:nvSpPr>
        <p:spPr>
          <a:xfrm>
            <a:off x="4372094" y="2964814"/>
            <a:ext cx="54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t>1960</a:t>
            </a:r>
            <a:endParaRPr sz="800"/>
          </a:p>
        </p:txBody>
      </p:sp>
      <p:grpSp>
        <p:nvGrpSpPr>
          <p:cNvPr id="123" name="Google Shape;123;p17"/>
          <p:cNvGrpSpPr/>
          <p:nvPr/>
        </p:nvGrpSpPr>
        <p:grpSpPr>
          <a:xfrm>
            <a:off x="4491075" y="617175"/>
            <a:ext cx="3659800" cy="4331300"/>
            <a:chOff x="4491075" y="617175"/>
            <a:chExt cx="3659800" cy="4331300"/>
          </a:xfrm>
        </p:grpSpPr>
        <p:sp>
          <p:nvSpPr>
            <p:cNvPr id="124" name="Google Shape;124;p17"/>
            <p:cNvSpPr txBox="1"/>
            <p:nvPr/>
          </p:nvSpPr>
          <p:spPr>
            <a:xfrm>
              <a:off x="5640675" y="1713638"/>
              <a:ext cx="190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1989</a:t>
              </a:r>
              <a:r>
                <a:rPr lang="de" sz="1200">
                  <a:solidFill>
                    <a:srgbClr val="1C4587"/>
                  </a:solidFill>
                </a:rPr>
                <a:t>: Brown &amp; Maurer define macroecology</a:t>
              </a:r>
              <a:endParaRPr i="1" sz="1200">
                <a:solidFill>
                  <a:srgbClr val="1C4587"/>
                </a:solidFill>
              </a:endParaRPr>
            </a:p>
          </p:txBody>
        </p:sp>
        <p:sp>
          <p:nvSpPr>
            <p:cNvPr id="125" name="Google Shape;125;p17"/>
            <p:cNvSpPr txBox="1"/>
            <p:nvPr/>
          </p:nvSpPr>
          <p:spPr>
            <a:xfrm>
              <a:off x="6249175" y="4486763"/>
              <a:ext cx="190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2001</a:t>
              </a:r>
              <a:r>
                <a:rPr lang="de" sz="1200">
                  <a:solidFill>
                    <a:srgbClr val="1C4587"/>
                  </a:solidFill>
                </a:rPr>
                <a:t>: GBIF is founded</a:t>
              </a:r>
              <a:endParaRPr i="1" sz="1200">
                <a:solidFill>
                  <a:srgbClr val="1C4587"/>
                </a:solidFill>
              </a:endParaRPr>
            </a:p>
          </p:txBody>
        </p:sp>
        <p:sp>
          <p:nvSpPr>
            <p:cNvPr id="126" name="Google Shape;126;p17"/>
            <p:cNvSpPr txBox="1"/>
            <p:nvPr/>
          </p:nvSpPr>
          <p:spPr>
            <a:xfrm>
              <a:off x="4572000" y="4394375"/>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1980</a:t>
              </a:r>
              <a:r>
                <a:rPr lang="de" sz="1200">
                  <a:solidFill>
                    <a:srgbClr val="1C4587"/>
                  </a:solidFill>
                </a:rPr>
                <a:t>: LTER is established</a:t>
              </a:r>
              <a:endParaRPr i="1" sz="1200">
                <a:solidFill>
                  <a:srgbClr val="1C4587"/>
                </a:solidFill>
              </a:endParaRPr>
            </a:p>
          </p:txBody>
        </p:sp>
        <p:sp>
          <p:nvSpPr>
            <p:cNvPr id="127" name="Google Shape;127;p17"/>
            <p:cNvSpPr txBox="1"/>
            <p:nvPr/>
          </p:nvSpPr>
          <p:spPr>
            <a:xfrm>
              <a:off x="4491075" y="11277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1982: Release of GenBank</a:t>
              </a:r>
              <a:endParaRPr i="1" sz="1200">
                <a:solidFill>
                  <a:srgbClr val="1C4587"/>
                </a:solidFill>
              </a:endParaRPr>
            </a:p>
          </p:txBody>
        </p:sp>
        <p:cxnSp>
          <p:nvCxnSpPr>
            <p:cNvPr id="128" name="Google Shape;128;p17"/>
            <p:cNvCxnSpPr>
              <a:stCxn id="125" idx="0"/>
            </p:cNvCxnSpPr>
            <p:nvPr/>
          </p:nvCxnSpPr>
          <p:spPr>
            <a:xfrm flipH="1" rot="10800000">
              <a:off x="7200025" y="2884763"/>
              <a:ext cx="339900" cy="16020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17"/>
            <p:cNvCxnSpPr>
              <a:stCxn id="124" idx="2"/>
            </p:cNvCxnSpPr>
            <p:nvPr/>
          </p:nvCxnSpPr>
          <p:spPr>
            <a:xfrm>
              <a:off x="6591525" y="2267738"/>
              <a:ext cx="79200" cy="6243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7"/>
            <p:cNvCxnSpPr>
              <a:endCxn id="127" idx="2"/>
            </p:cNvCxnSpPr>
            <p:nvPr/>
          </p:nvCxnSpPr>
          <p:spPr>
            <a:xfrm rot="10800000">
              <a:off x="5200875" y="1681800"/>
              <a:ext cx="987300" cy="12246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17"/>
            <p:cNvCxnSpPr>
              <a:stCxn id="126" idx="0"/>
            </p:cNvCxnSpPr>
            <p:nvPr/>
          </p:nvCxnSpPr>
          <p:spPr>
            <a:xfrm flipH="1" rot="10800000">
              <a:off x="5281800" y="2906375"/>
              <a:ext cx="776700" cy="148800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17"/>
            <p:cNvSpPr txBox="1"/>
            <p:nvPr/>
          </p:nvSpPr>
          <p:spPr>
            <a:xfrm>
              <a:off x="5908125" y="3748075"/>
              <a:ext cx="136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1985</a:t>
              </a:r>
              <a:r>
                <a:rPr lang="de" sz="1200">
                  <a:solidFill>
                    <a:srgbClr val="1C4587"/>
                  </a:solidFill>
                </a:rPr>
                <a:t>: TDWG is formed</a:t>
              </a:r>
              <a:endParaRPr i="1" sz="1200">
                <a:solidFill>
                  <a:srgbClr val="1C4587"/>
                </a:solidFill>
              </a:endParaRPr>
            </a:p>
          </p:txBody>
        </p:sp>
        <p:cxnSp>
          <p:nvCxnSpPr>
            <p:cNvPr id="133" name="Google Shape;133;p17"/>
            <p:cNvCxnSpPr>
              <a:stCxn id="132" idx="0"/>
            </p:cNvCxnSpPr>
            <p:nvPr/>
          </p:nvCxnSpPr>
          <p:spPr>
            <a:xfrm rot="10800000">
              <a:off x="6423225" y="2905975"/>
              <a:ext cx="168300" cy="8421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7"/>
            <p:cNvSpPr txBox="1"/>
            <p:nvPr/>
          </p:nvSpPr>
          <p:spPr>
            <a:xfrm>
              <a:off x="6625550" y="617175"/>
              <a:ext cx="121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1C4587"/>
                  </a:solidFill>
                </a:rPr>
                <a:t>2002: eBird is launched</a:t>
              </a:r>
              <a:endParaRPr i="1" sz="1200">
                <a:solidFill>
                  <a:srgbClr val="1C4587"/>
                </a:solidFill>
              </a:endParaRPr>
            </a:p>
          </p:txBody>
        </p:sp>
        <p:cxnSp>
          <p:nvCxnSpPr>
            <p:cNvPr id="135" name="Google Shape;135;p17"/>
            <p:cNvCxnSpPr>
              <a:endCxn id="134" idx="2"/>
            </p:cNvCxnSpPr>
            <p:nvPr/>
          </p:nvCxnSpPr>
          <p:spPr>
            <a:xfrm rot="10800000">
              <a:off x="7230950" y="1171275"/>
              <a:ext cx="402300" cy="1741800"/>
            </a:xfrm>
            <a:prstGeom prst="straightConnector1">
              <a:avLst/>
            </a:prstGeom>
            <a:noFill/>
            <a:ln cap="flat" cmpd="sng" w="9525">
              <a:solidFill>
                <a:schemeClr val="dk2"/>
              </a:solidFill>
              <a:prstDash val="solid"/>
              <a:round/>
              <a:headEnd len="med" w="med" type="none"/>
              <a:tailEnd len="med" w="med" type="none"/>
            </a:ln>
          </p:spPr>
        </p:cxnSp>
      </p:grpSp>
      <p:grpSp>
        <p:nvGrpSpPr>
          <p:cNvPr id="136" name="Google Shape;136;p17"/>
          <p:cNvGrpSpPr/>
          <p:nvPr/>
        </p:nvGrpSpPr>
        <p:grpSpPr>
          <a:xfrm>
            <a:off x="7276225" y="1083900"/>
            <a:ext cx="1972450" cy="3218263"/>
            <a:chOff x="7276225" y="1083900"/>
            <a:chExt cx="1972450" cy="3218263"/>
          </a:xfrm>
        </p:grpSpPr>
        <p:sp>
          <p:nvSpPr>
            <p:cNvPr id="137" name="Google Shape;137;p17"/>
            <p:cNvSpPr txBox="1"/>
            <p:nvPr/>
          </p:nvSpPr>
          <p:spPr>
            <a:xfrm>
              <a:off x="7276225" y="1083900"/>
              <a:ext cx="190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76A5AF"/>
                  </a:solidFill>
                </a:rPr>
                <a:t>2009: DataONE is founded</a:t>
              </a:r>
              <a:endParaRPr i="1" sz="1200">
                <a:solidFill>
                  <a:srgbClr val="76A5AF"/>
                </a:solidFill>
              </a:endParaRPr>
            </a:p>
          </p:txBody>
        </p:sp>
        <p:cxnSp>
          <p:nvCxnSpPr>
            <p:cNvPr id="138" name="Google Shape;138;p17"/>
            <p:cNvCxnSpPr>
              <a:stCxn id="137" idx="2"/>
            </p:cNvCxnSpPr>
            <p:nvPr/>
          </p:nvCxnSpPr>
          <p:spPr>
            <a:xfrm flipH="1">
              <a:off x="8157775" y="1638000"/>
              <a:ext cx="69300" cy="12606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17"/>
            <p:cNvSpPr txBox="1"/>
            <p:nvPr/>
          </p:nvSpPr>
          <p:spPr>
            <a:xfrm>
              <a:off x="7279225" y="3748063"/>
              <a:ext cx="190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76A5AF"/>
                  </a:solidFill>
                </a:rPr>
                <a:t>2014: Nature group launches </a:t>
              </a:r>
              <a:r>
                <a:rPr i="1" lang="de" sz="1200">
                  <a:solidFill>
                    <a:srgbClr val="76A5AF"/>
                  </a:solidFill>
                </a:rPr>
                <a:t>Scientific Data</a:t>
              </a:r>
              <a:endParaRPr i="1" sz="1200">
                <a:solidFill>
                  <a:srgbClr val="76A5AF"/>
                </a:solidFill>
              </a:endParaRPr>
            </a:p>
          </p:txBody>
        </p:sp>
        <p:cxnSp>
          <p:nvCxnSpPr>
            <p:cNvPr id="140" name="Google Shape;140;p17"/>
            <p:cNvCxnSpPr>
              <a:stCxn id="139" idx="0"/>
            </p:cNvCxnSpPr>
            <p:nvPr/>
          </p:nvCxnSpPr>
          <p:spPr>
            <a:xfrm flipH="1" rot="10800000">
              <a:off x="8230075" y="2903563"/>
              <a:ext cx="169500" cy="8445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7"/>
            <p:cNvSpPr txBox="1"/>
            <p:nvPr/>
          </p:nvSpPr>
          <p:spPr>
            <a:xfrm>
              <a:off x="8153975" y="1648350"/>
              <a:ext cx="1094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76A5AF"/>
                  </a:solidFill>
                </a:rPr>
                <a:t>2018: one billion</a:t>
              </a:r>
              <a:endParaRPr sz="1200">
                <a:solidFill>
                  <a:srgbClr val="76A5AF"/>
                </a:solidFill>
              </a:endParaRPr>
            </a:p>
            <a:p>
              <a:pPr indent="0" lvl="0" marL="0" rtl="0" algn="ctr">
                <a:spcBef>
                  <a:spcPts val="0"/>
                </a:spcBef>
                <a:spcAft>
                  <a:spcPts val="0"/>
                </a:spcAft>
                <a:buNone/>
              </a:pPr>
              <a:r>
                <a:rPr lang="de" sz="1200">
                  <a:solidFill>
                    <a:srgbClr val="76A5AF"/>
                  </a:solidFill>
                </a:rPr>
                <a:t>occurrences on GBIF</a:t>
              </a:r>
              <a:endParaRPr sz="1200">
                <a:solidFill>
                  <a:srgbClr val="76A5AF"/>
                </a:solidFill>
              </a:endParaRPr>
            </a:p>
          </p:txBody>
        </p:sp>
        <p:cxnSp>
          <p:nvCxnSpPr>
            <p:cNvPr id="142" name="Google Shape;142;p17"/>
            <p:cNvCxnSpPr>
              <a:endCxn id="141" idx="2"/>
            </p:cNvCxnSpPr>
            <p:nvPr/>
          </p:nvCxnSpPr>
          <p:spPr>
            <a:xfrm rot="10800000">
              <a:off x="8701325" y="2571750"/>
              <a:ext cx="5100" cy="348600"/>
            </a:xfrm>
            <a:prstGeom prst="straightConnector1">
              <a:avLst/>
            </a:prstGeom>
            <a:noFill/>
            <a:ln cap="flat" cmpd="sng" w="9525">
              <a:solidFill>
                <a:schemeClr val="dk2"/>
              </a:solidFill>
              <a:prstDash val="solid"/>
              <a:round/>
              <a:headEnd len="med" w="med" type="none"/>
              <a:tailEnd len="med" w="med" type="none"/>
            </a:ln>
          </p:spPr>
        </p:cxnSp>
      </p:grpSp>
      <p:cxnSp>
        <p:nvCxnSpPr>
          <p:cNvPr id="143" name="Google Shape;143;p17"/>
          <p:cNvCxnSpPr/>
          <p:nvPr/>
        </p:nvCxnSpPr>
        <p:spPr>
          <a:xfrm>
            <a:off x="414927" y="2756903"/>
            <a:ext cx="0" cy="1332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3234110" y="2756903"/>
            <a:ext cx="0" cy="1332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7"/>
          <p:cNvCxnSpPr/>
          <p:nvPr/>
        </p:nvCxnSpPr>
        <p:spPr>
          <a:xfrm>
            <a:off x="4643701" y="2909303"/>
            <a:ext cx="0" cy="1332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17"/>
          <p:cNvCxnSpPr/>
          <p:nvPr/>
        </p:nvCxnSpPr>
        <p:spPr>
          <a:xfrm>
            <a:off x="6053292" y="2756903"/>
            <a:ext cx="0" cy="1332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17"/>
          <p:cNvCxnSpPr/>
          <p:nvPr/>
        </p:nvCxnSpPr>
        <p:spPr>
          <a:xfrm>
            <a:off x="7462884" y="2909303"/>
            <a:ext cx="0" cy="1332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7"/>
          <p:cNvCxnSpPr/>
          <p:nvPr/>
        </p:nvCxnSpPr>
        <p:spPr>
          <a:xfrm>
            <a:off x="1824519" y="2909303"/>
            <a:ext cx="0" cy="133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p:nvPr/>
        </p:nvSpPr>
        <p:spPr>
          <a:xfrm>
            <a:off x="0" y="2744938"/>
            <a:ext cx="9059700" cy="307800"/>
          </a:xfrm>
          <a:prstGeom prst="rightArrow">
            <a:avLst>
              <a:gd fmla="val 50000" name="adj1"/>
              <a:gd fmla="val 50000" name="adj2"/>
            </a:avLst>
          </a:prstGeom>
          <a:gradFill>
            <a:gsLst>
              <a:gs pos="0">
                <a:srgbClr val="38761D"/>
              </a:gs>
              <a:gs pos="34000">
                <a:srgbClr val="6D3A3A"/>
              </a:gs>
              <a:gs pos="47000">
                <a:srgbClr val="660000"/>
              </a:gs>
              <a:gs pos="81000">
                <a:srgbClr val="1C4587"/>
              </a:gs>
              <a:gs pos="100000">
                <a:srgbClr val="76A5A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txBox="1"/>
          <p:nvPr/>
        </p:nvSpPr>
        <p:spPr>
          <a:xfrm>
            <a:off x="0" y="2729488"/>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FFFFFF"/>
                </a:solidFill>
              </a:rPr>
              <a:t>Naturalism</a:t>
            </a:r>
            <a:endParaRPr sz="1000">
              <a:solidFill>
                <a:srgbClr val="FFFFFF"/>
              </a:solidFill>
            </a:endParaRPr>
          </a:p>
        </p:txBody>
      </p:sp>
      <p:sp>
        <p:nvSpPr>
          <p:cNvPr id="151" name="Google Shape;151;p17"/>
          <p:cNvSpPr txBox="1"/>
          <p:nvPr/>
        </p:nvSpPr>
        <p:spPr>
          <a:xfrm>
            <a:off x="2395075" y="2723200"/>
            <a:ext cx="240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000">
                <a:solidFill>
                  <a:srgbClr val="FFFFFF"/>
                </a:solidFill>
              </a:rPr>
              <a:t>Reductionism &amp; Analytical models</a:t>
            </a:r>
            <a:endParaRPr sz="1000">
              <a:solidFill>
                <a:srgbClr val="FFFFFF"/>
              </a:solidFill>
            </a:endParaRPr>
          </a:p>
        </p:txBody>
      </p:sp>
      <p:sp>
        <p:nvSpPr>
          <p:cNvPr id="152" name="Google Shape;152;p17"/>
          <p:cNvSpPr txBox="1"/>
          <p:nvPr/>
        </p:nvSpPr>
        <p:spPr>
          <a:xfrm>
            <a:off x="5808950" y="2729488"/>
            <a:ext cx="166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000">
                <a:solidFill>
                  <a:srgbClr val="FFFFFF"/>
                </a:solidFill>
              </a:rPr>
              <a:t>Standardization</a:t>
            </a:r>
            <a:endParaRPr sz="1000">
              <a:solidFill>
                <a:srgbClr val="FFFFFF"/>
              </a:solidFill>
            </a:endParaRPr>
          </a:p>
        </p:txBody>
      </p:sp>
      <p:sp>
        <p:nvSpPr>
          <p:cNvPr id="153" name="Google Shape;153;p17"/>
          <p:cNvSpPr txBox="1"/>
          <p:nvPr/>
        </p:nvSpPr>
        <p:spPr>
          <a:xfrm>
            <a:off x="7923075" y="2729488"/>
            <a:ext cx="117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000">
                <a:solidFill>
                  <a:srgbClr val="FFFFFF"/>
                </a:solidFill>
              </a:rPr>
              <a:t>Big Data</a:t>
            </a:r>
            <a:endParaRPr sz="1000">
              <a:solidFill>
                <a:srgbClr val="FFFFFF"/>
              </a:solidFill>
            </a:endParaRPr>
          </a:p>
        </p:txBody>
      </p:sp>
      <p:sp>
        <p:nvSpPr>
          <p:cNvPr id="154" name="Google Shape;15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“Big Data”</a:t>
            </a:r>
            <a:endParaRPr/>
          </a:p>
        </p:txBody>
      </p:sp>
      <p:sp>
        <p:nvSpPr>
          <p:cNvPr id="160" name="Google Shape;160;p18"/>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grpSp>
        <p:nvGrpSpPr>
          <p:cNvPr id="161" name="Google Shape;161;p18"/>
          <p:cNvGrpSpPr/>
          <p:nvPr/>
        </p:nvGrpSpPr>
        <p:grpSpPr>
          <a:xfrm>
            <a:off x="1264536" y="514571"/>
            <a:ext cx="4938528" cy="4989405"/>
            <a:chOff x="1917433" y="-76686"/>
            <a:chExt cx="5309103" cy="5302237"/>
          </a:xfrm>
        </p:grpSpPr>
        <p:sp>
          <p:nvSpPr>
            <p:cNvPr id="162" name="Google Shape;162;p18"/>
            <p:cNvSpPr/>
            <p:nvPr/>
          </p:nvSpPr>
          <p:spPr>
            <a:xfrm rot="-2700000">
              <a:off x="3906958" y="1911280"/>
              <a:ext cx="1323704" cy="1320734"/>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63" name="Google Shape;163;p18"/>
            <p:cNvGrpSpPr/>
            <p:nvPr/>
          </p:nvGrpSpPr>
          <p:grpSpPr>
            <a:xfrm>
              <a:off x="3451411" y="2479847"/>
              <a:ext cx="2669123" cy="2745704"/>
              <a:chOff x="3451411" y="2479847"/>
              <a:chExt cx="2669123" cy="2745704"/>
            </a:xfrm>
          </p:grpSpPr>
          <p:sp>
            <p:nvSpPr>
              <p:cNvPr id="164" name="Google Shape;164;p18"/>
              <p:cNvSpPr/>
              <p:nvPr/>
            </p:nvSpPr>
            <p:spPr>
              <a:xfrm rot="-2700000">
                <a:off x="3709147" y="3080460"/>
                <a:ext cx="2153650" cy="1621060"/>
              </a:xfrm>
              <a:custGeom>
                <a:rect b="b" l="l" r="r" t="t"/>
                <a:pathLst>
                  <a:path extrusionOk="0" h="250" w="333">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8"/>
              <p:cNvSpPr/>
              <p:nvPr/>
            </p:nvSpPr>
            <p:spPr>
              <a:xfrm rot="-2700000">
                <a:off x="3773733" y="2873178"/>
                <a:ext cx="1764275" cy="1573502"/>
              </a:xfrm>
              <a:custGeom>
                <a:rect b="b" l="l" r="r" t="t"/>
                <a:pathLst>
                  <a:path extrusionOk="0" h="254" w="285">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8"/>
              <p:cNvSpPr txBox="1"/>
              <p:nvPr/>
            </p:nvSpPr>
            <p:spPr>
              <a:xfrm>
                <a:off x="3823936" y="3427182"/>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solidFill>
                      <a:srgbClr val="FFFFFF"/>
                    </a:solidFill>
                    <a:latin typeface="Roboto"/>
                    <a:ea typeface="Roboto"/>
                    <a:cs typeface="Roboto"/>
                    <a:sym typeface="Roboto"/>
                  </a:rPr>
                  <a:t>Variety</a:t>
                </a:r>
                <a:endParaRPr sz="1800">
                  <a:solidFill>
                    <a:srgbClr val="FFFFFF"/>
                  </a:solidFill>
                  <a:latin typeface="Roboto"/>
                  <a:ea typeface="Roboto"/>
                  <a:cs typeface="Roboto"/>
                  <a:sym typeface="Roboto"/>
                </a:endParaRPr>
              </a:p>
            </p:txBody>
          </p:sp>
        </p:grpSp>
        <p:grpSp>
          <p:nvGrpSpPr>
            <p:cNvPr id="167" name="Google Shape;167;p18"/>
            <p:cNvGrpSpPr/>
            <p:nvPr/>
          </p:nvGrpSpPr>
          <p:grpSpPr>
            <a:xfrm>
              <a:off x="1917433" y="1453653"/>
              <a:ext cx="2742176" cy="2667697"/>
              <a:chOff x="1917433" y="1453653"/>
              <a:chExt cx="2742176" cy="2667697"/>
            </a:xfrm>
          </p:grpSpPr>
          <p:sp>
            <p:nvSpPr>
              <p:cNvPr id="168" name="Google Shape;168;p18"/>
              <p:cNvSpPr/>
              <p:nvPr/>
            </p:nvSpPr>
            <p:spPr>
              <a:xfrm rot="-2700000">
                <a:off x="2440767" y="1711670"/>
                <a:ext cx="1621029" cy="2151664"/>
              </a:xfrm>
              <a:custGeom>
                <a:rect b="b" l="l" r="r" t="t"/>
                <a:pathLst>
                  <a:path extrusionOk="0" h="332" w="25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8"/>
              <p:cNvSpPr/>
              <p:nvPr/>
            </p:nvSpPr>
            <p:spPr>
              <a:xfrm rot="-2700000">
                <a:off x="2689034" y="1771298"/>
                <a:ext cx="1575643" cy="1769691"/>
              </a:xfrm>
              <a:custGeom>
                <a:rect b="b" l="l" r="r" t="t"/>
                <a:pathLst>
                  <a:path extrusionOk="0" h="285" w="254">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0C58D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8"/>
              <p:cNvSpPr txBox="1"/>
              <p:nvPr/>
            </p:nvSpPr>
            <p:spPr>
              <a:xfrm rot="-5400000">
                <a:off x="2686908" y="2290153"/>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solidFill>
                      <a:srgbClr val="FFFFFF"/>
                    </a:solidFill>
                    <a:latin typeface="Roboto"/>
                    <a:ea typeface="Roboto"/>
                    <a:cs typeface="Roboto"/>
                    <a:sym typeface="Roboto"/>
                  </a:rPr>
                  <a:t>Veracity</a:t>
                </a:r>
                <a:endParaRPr sz="1800">
                  <a:solidFill>
                    <a:srgbClr val="FFFFFF"/>
                  </a:solidFill>
                  <a:latin typeface="Roboto"/>
                  <a:ea typeface="Roboto"/>
                  <a:cs typeface="Roboto"/>
                  <a:sym typeface="Roboto"/>
                </a:endParaRPr>
              </a:p>
            </p:txBody>
          </p:sp>
        </p:grpSp>
        <p:grpSp>
          <p:nvGrpSpPr>
            <p:cNvPr id="171" name="Google Shape;171;p18"/>
            <p:cNvGrpSpPr/>
            <p:nvPr/>
          </p:nvGrpSpPr>
          <p:grpSpPr>
            <a:xfrm>
              <a:off x="3026172" y="-76686"/>
              <a:ext cx="2655026" cy="2740082"/>
              <a:chOff x="3026172" y="-76686"/>
              <a:chExt cx="2655026" cy="2740082"/>
            </a:xfrm>
          </p:grpSpPr>
          <p:sp>
            <p:nvSpPr>
              <p:cNvPr id="172" name="Google Shape;172;p18"/>
              <p:cNvSpPr/>
              <p:nvPr/>
            </p:nvSpPr>
            <p:spPr>
              <a:xfrm rot="-2700000">
                <a:off x="3282650" y="444474"/>
                <a:ext cx="2142068" cy="1612705"/>
              </a:xfrm>
              <a:custGeom>
                <a:rect b="b" l="l" r="r" t="t"/>
                <a:pathLst>
                  <a:path extrusionOk="0" h="249" w="331">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8"/>
              <p:cNvSpPr/>
              <p:nvPr/>
            </p:nvSpPr>
            <p:spPr>
              <a:xfrm rot="-2700000">
                <a:off x="3599956" y="695260"/>
                <a:ext cx="1767975" cy="1573496"/>
              </a:xfrm>
              <a:custGeom>
                <a:rect b="b" l="l" r="r" t="t"/>
                <a:pathLst>
                  <a:path extrusionOk="0" h="253" w="285">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8"/>
              <p:cNvSpPr txBox="1"/>
              <p:nvPr/>
            </p:nvSpPr>
            <p:spPr>
              <a:xfrm>
                <a:off x="3823913" y="1153125"/>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solidFill>
                      <a:srgbClr val="FFFFFF"/>
                    </a:solidFill>
                    <a:latin typeface="Roboto"/>
                    <a:ea typeface="Roboto"/>
                    <a:cs typeface="Roboto"/>
                    <a:sym typeface="Roboto"/>
                  </a:rPr>
                  <a:t>Volume</a:t>
                </a:r>
                <a:endParaRPr sz="1800">
                  <a:solidFill>
                    <a:srgbClr val="FFFFFF"/>
                  </a:solidFill>
                  <a:latin typeface="Roboto"/>
                  <a:ea typeface="Roboto"/>
                  <a:cs typeface="Roboto"/>
                  <a:sym typeface="Roboto"/>
                </a:endParaRPr>
              </a:p>
            </p:txBody>
          </p:sp>
        </p:grpSp>
        <p:grpSp>
          <p:nvGrpSpPr>
            <p:cNvPr id="175" name="Google Shape;175;p18"/>
            <p:cNvGrpSpPr/>
            <p:nvPr/>
          </p:nvGrpSpPr>
          <p:grpSpPr>
            <a:xfrm>
              <a:off x="4481729" y="1022053"/>
              <a:ext cx="2744808" cy="2664963"/>
              <a:chOff x="4481729" y="1022053"/>
              <a:chExt cx="2744808" cy="2664963"/>
            </a:xfrm>
          </p:grpSpPr>
          <p:sp>
            <p:nvSpPr>
              <p:cNvPr id="176" name="Google Shape;176;p18"/>
              <p:cNvSpPr/>
              <p:nvPr/>
            </p:nvSpPr>
            <p:spPr>
              <a:xfrm rot="-2700000">
                <a:off x="5085474" y="1278703"/>
                <a:ext cx="1617163" cy="2151664"/>
              </a:xfrm>
              <a:custGeom>
                <a:rect b="b" l="l" r="r" t="t"/>
                <a:pathLst>
                  <a:path extrusionOk="0" h="332" w="25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8"/>
              <p:cNvSpPr/>
              <p:nvPr/>
            </p:nvSpPr>
            <p:spPr>
              <a:xfrm rot="-2700000">
                <a:off x="4874704" y="1604373"/>
                <a:ext cx="1579339" cy="1765685"/>
              </a:xfrm>
              <a:custGeom>
                <a:rect b="b" l="l" r="r" t="t"/>
                <a:pathLst>
                  <a:path extrusionOk="0" h="285" w="254">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0E65F0"/>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8"/>
              <p:cNvSpPr txBox="1"/>
              <p:nvPr/>
            </p:nvSpPr>
            <p:spPr>
              <a:xfrm rot="5400000">
                <a:off x="4960966" y="2290154"/>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solidFill>
                      <a:srgbClr val="FFFFFF"/>
                    </a:solidFill>
                    <a:latin typeface="Roboto"/>
                    <a:ea typeface="Roboto"/>
                    <a:cs typeface="Roboto"/>
                    <a:sym typeface="Roboto"/>
                  </a:rPr>
                  <a:t>Velocity</a:t>
                </a:r>
                <a:endParaRPr sz="1800">
                  <a:solidFill>
                    <a:srgbClr val="FFFFFF"/>
                  </a:solidFill>
                  <a:latin typeface="Roboto"/>
                  <a:ea typeface="Roboto"/>
                  <a:cs typeface="Roboto"/>
                  <a:sym typeface="Roboto"/>
                </a:endParaRPr>
              </a:p>
            </p:txBody>
          </p:sp>
        </p:grpSp>
        <p:sp>
          <p:nvSpPr>
            <p:cNvPr id="179" name="Google Shape;179;p18"/>
            <p:cNvSpPr txBox="1"/>
            <p:nvPr/>
          </p:nvSpPr>
          <p:spPr>
            <a:xfrm>
              <a:off x="4097100" y="2109950"/>
              <a:ext cx="949800" cy="98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2400"/>
                <a:t>Big Data</a:t>
              </a:r>
              <a:endParaRPr sz="2400"/>
            </a:p>
          </p:txBody>
        </p:sp>
      </p:grpSp>
      <p:sp>
        <p:nvSpPr>
          <p:cNvPr id="180" name="Google Shape;180;p18"/>
          <p:cNvSpPr txBox="1"/>
          <p:nvPr/>
        </p:nvSpPr>
        <p:spPr>
          <a:xfrm>
            <a:off x="2383250" y="902475"/>
            <a:ext cx="270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Large size of the data</a:t>
            </a:r>
            <a:endParaRPr/>
          </a:p>
        </p:txBody>
      </p:sp>
      <p:sp>
        <p:nvSpPr>
          <p:cNvPr id="181" name="Google Shape;181;p18"/>
          <p:cNvSpPr txBox="1"/>
          <p:nvPr/>
        </p:nvSpPr>
        <p:spPr>
          <a:xfrm>
            <a:off x="2425550" y="4785000"/>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Many different types of data</a:t>
            </a:r>
            <a:endParaRPr/>
          </a:p>
        </p:txBody>
      </p:sp>
      <p:sp>
        <p:nvSpPr>
          <p:cNvPr id="182" name="Google Shape;182;p18"/>
          <p:cNvSpPr txBox="1"/>
          <p:nvPr/>
        </p:nvSpPr>
        <p:spPr>
          <a:xfrm>
            <a:off x="5510700" y="2593625"/>
            <a:ext cx="127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High speed at which data is generated</a:t>
            </a:r>
            <a:endParaRPr/>
          </a:p>
        </p:txBody>
      </p:sp>
      <p:sp>
        <p:nvSpPr>
          <p:cNvPr id="183" name="Google Shape;183;p18"/>
          <p:cNvSpPr txBox="1"/>
          <p:nvPr/>
        </p:nvSpPr>
        <p:spPr>
          <a:xfrm>
            <a:off x="733375" y="2701475"/>
            <a:ext cx="12060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a:t>Varying reliability</a:t>
            </a:r>
            <a:endParaRPr/>
          </a:p>
          <a:p>
            <a:pPr indent="0" lvl="0" marL="0" rtl="0" algn="r">
              <a:spcBef>
                <a:spcPts val="0"/>
              </a:spcBef>
              <a:spcAft>
                <a:spcPts val="0"/>
              </a:spcAft>
              <a:buNone/>
            </a:pPr>
            <a:r>
              <a:rPr lang="de"/>
              <a:t>of the data</a:t>
            </a:r>
            <a:endParaRPr/>
          </a:p>
        </p:txBody>
      </p:sp>
      <p:sp>
        <p:nvSpPr>
          <p:cNvPr id="184" name="Google Shape;184;p18"/>
          <p:cNvSpPr txBox="1"/>
          <p:nvPr/>
        </p:nvSpPr>
        <p:spPr>
          <a:xfrm>
            <a:off x="6683250" y="744825"/>
            <a:ext cx="24606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2000">
                <a:solidFill>
                  <a:schemeClr val="dk1"/>
                </a:solidFill>
              </a:rPr>
              <a:t>“Even the smallest datasets can contribute key knowledge for large-scale problem solving”</a:t>
            </a:r>
            <a:endParaRPr i="1" sz="2000">
              <a:solidFill>
                <a:schemeClr val="dk1"/>
              </a:solidFill>
            </a:endParaRPr>
          </a:p>
          <a:p>
            <a:pPr indent="0" lvl="0" marL="0" rtl="0" algn="ctr">
              <a:spcBef>
                <a:spcPts val="0"/>
              </a:spcBef>
              <a:spcAft>
                <a:spcPts val="0"/>
              </a:spcAft>
              <a:buNone/>
            </a:pPr>
            <a:r>
              <a:t/>
            </a:r>
            <a:endParaRPr sz="2200">
              <a:solidFill>
                <a:srgbClr val="990000"/>
              </a:solidFill>
            </a:endParaRPr>
          </a:p>
          <a:p>
            <a:pPr indent="0" lvl="0" marL="0" rtl="0" algn="r">
              <a:spcBef>
                <a:spcPts val="0"/>
              </a:spcBef>
              <a:spcAft>
                <a:spcPts val="0"/>
              </a:spcAft>
              <a:buClr>
                <a:schemeClr val="dk1"/>
              </a:buClr>
              <a:buSzPts val="1100"/>
              <a:buFont typeface="Arial"/>
              <a:buNone/>
            </a:pPr>
            <a:r>
              <a:rPr lang="de">
                <a:solidFill>
                  <a:schemeClr val="dk1"/>
                </a:solidFill>
              </a:rPr>
              <a:t>Hampton et al. (2013) 10.1890/120103</a:t>
            </a:r>
            <a:endParaRPr>
              <a:solidFill>
                <a:schemeClr val="dk1"/>
              </a:solidFill>
            </a:endParaRPr>
          </a:p>
          <a:p>
            <a:pPr indent="0" lvl="0" marL="0" rtl="0" algn="ctr">
              <a:spcBef>
                <a:spcPts val="0"/>
              </a:spcBef>
              <a:spcAft>
                <a:spcPts val="0"/>
              </a:spcAft>
              <a:buNone/>
            </a:pPr>
            <a:r>
              <a:t/>
            </a:r>
            <a:endParaRPr sz="2200">
              <a:solidFill>
                <a:srgbClr val="990000"/>
              </a:solidFill>
            </a:endParaRPr>
          </a:p>
        </p:txBody>
      </p:sp>
      <p:sp>
        <p:nvSpPr>
          <p:cNvPr id="185" name="Google Shape;18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promise of</a:t>
            </a:r>
            <a:r>
              <a:rPr lang="de"/>
              <a:t> “Big Data”</a:t>
            </a:r>
            <a:endParaRPr/>
          </a:p>
        </p:txBody>
      </p:sp>
      <p:sp>
        <p:nvSpPr>
          <p:cNvPr id="191" name="Google Shape;191;p19"/>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sp>
        <p:nvSpPr>
          <p:cNvPr id="192" name="Google Shape;192;p19"/>
          <p:cNvSpPr txBox="1"/>
          <p:nvPr>
            <p:ph idx="1" type="body"/>
          </p:nvPr>
        </p:nvSpPr>
        <p:spPr>
          <a:xfrm>
            <a:off x="3885750" y="2849650"/>
            <a:ext cx="5083500" cy="185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Reveal patterns that are hidden in individual datasets</a:t>
            </a:r>
            <a:endParaRPr/>
          </a:p>
          <a:p>
            <a:pPr indent="-342900" lvl="0" marL="457200" rtl="0" algn="l">
              <a:spcBef>
                <a:spcPts val="1000"/>
              </a:spcBef>
              <a:spcAft>
                <a:spcPts val="0"/>
              </a:spcAft>
              <a:buSzPts val="1800"/>
              <a:buChar char="●"/>
            </a:pPr>
            <a:r>
              <a:rPr lang="de"/>
              <a:t>Faster, more reliable inferences</a:t>
            </a:r>
            <a:endParaRPr/>
          </a:p>
          <a:p>
            <a:pPr indent="-342900" lvl="0" marL="457200" rtl="0" algn="l">
              <a:spcBef>
                <a:spcPts val="1000"/>
              </a:spcBef>
              <a:spcAft>
                <a:spcPts val="1000"/>
              </a:spcAft>
              <a:buSzPts val="1800"/>
              <a:buChar char="●"/>
            </a:pPr>
            <a:r>
              <a:rPr lang="de"/>
              <a:t>More specific and accurate predictions</a:t>
            </a:r>
            <a:endParaRPr/>
          </a:p>
        </p:txBody>
      </p:sp>
      <p:grpSp>
        <p:nvGrpSpPr>
          <p:cNvPr id="193" name="Google Shape;193;p19"/>
          <p:cNvGrpSpPr/>
          <p:nvPr/>
        </p:nvGrpSpPr>
        <p:grpSpPr>
          <a:xfrm>
            <a:off x="436624" y="1017730"/>
            <a:ext cx="4263597" cy="2994327"/>
            <a:chOff x="1277575" y="1913309"/>
            <a:chExt cx="3671400" cy="2536491"/>
          </a:xfrm>
        </p:grpSpPr>
        <p:sp>
          <p:nvSpPr>
            <p:cNvPr id="194" name="Google Shape;194;p19"/>
            <p:cNvSpPr/>
            <p:nvPr/>
          </p:nvSpPr>
          <p:spPr>
            <a:xfrm rot="10800000">
              <a:off x="1277575" y="1954550"/>
              <a:ext cx="3671400" cy="1438200"/>
            </a:xfrm>
            <a:prstGeom prst="trapezoid">
              <a:avLst>
                <a:gd fmla="val 109995"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txBox="1"/>
            <p:nvPr/>
          </p:nvSpPr>
          <p:spPr>
            <a:xfrm rot="-1047897">
              <a:off x="1882633" y="2079755"/>
              <a:ext cx="896634" cy="40476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900">
                  <a:solidFill>
                    <a:srgbClr val="0000FF"/>
                  </a:solidFill>
                </a:rPr>
                <a:t>Velocity</a:t>
              </a:r>
              <a:endParaRPr sz="1900">
                <a:solidFill>
                  <a:srgbClr val="0000FF"/>
                </a:solidFill>
              </a:endParaRPr>
            </a:p>
          </p:txBody>
        </p:sp>
        <p:sp>
          <p:nvSpPr>
            <p:cNvPr id="196" name="Google Shape;196;p19"/>
            <p:cNvSpPr txBox="1"/>
            <p:nvPr/>
          </p:nvSpPr>
          <p:spPr>
            <a:xfrm rot="906630">
              <a:off x="2431546" y="2798047"/>
              <a:ext cx="896496" cy="40454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900">
                  <a:solidFill>
                    <a:srgbClr val="6AA84F"/>
                  </a:solidFill>
                </a:rPr>
                <a:t>Velocity</a:t>
              </a:r>
              <a:endParaRPr sz="1900">
                <a:solidFill>
                  <a:srgbClr val="6AA84F"/>
                </a:solidFill>
              </a:endParaRPr>
            </a:p>
          </p:txBody>
        </p:sp>
        <p:sp>
          <p:nvSpPr>
            <p:cNvPr id="197" name="Google Shape;197;p19"/>
            <p:cNvSpPr txBox="1"/>
            <p:nvPr/>
          </p:nvSpPr>
          <p:spPr>
            <a:xfrm rot="2432557">
              <a:off x="2837612" y="2359027"/>
              <a:ext cx="1143669" cy="40684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900">
                  <a:solidFill>
                    <a:srgbClr val="FF9900"/>
                  </a:solidFill>
                </a:rPr>
                <a:t>Veracity</a:t>
              </a:r>
              <a:endParaRPr sz="1900">
                <a:solidFill>
                  <a:srgbClr val="FF9900"/>
                </a:solidFill>
              </a:endParaRPr>
            </a:p>
          </p:txBody>
        </p:sp>
        <p:sp>
          <p:nvSpPr>
            <p:cNvPr id="198" name="Google Shape;198;p19"/>
            <p:cNvSpPr txBox="1"/>
            <p:nvPr/>
          </p:nvSpPr>
          <p:spPr>
            <a:xfrm rot="-1461688">
              <a:off x="3621116" y="2080237"/>
              <a:ext cx="896745" cy="40534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900">
                  <a:solidFill>
                    <a:srgbClr val="9900FF"/>
                  </a:solidFill>
                </a:rPr>
                <a:t>Volume</a:t>
              </a:r>
              <a:endParaRPr sz="1900">
                <a:solidFill>
                  <a:srgbClr val="9900FF"/>
                </a:solidFill>
              </a:endParaRPr>
            </a:p>
          </p:txBody>
        </p:sp>
        <p:sp>
          <p:nvSpPr>
            <p:cNvPr id="199" name="Google Shape;199;p19"/>
            <p:cNvSpPr/>
            <p:nvPr/>
          </p:nvSpPr>
          <p:spPr>
            <a:xfrm>
              <a:off x="2728375" y="3451925"/>
              <a:ext cx="769800" cy="456300"/>
            </a:xfrm>
            <a:prstGeom prst="downArrow">
              <a:avLst>
                <a:gd fmla="val 56785"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nvSpPr>
          <p:spPr>
            <a:xfrm>
              <a:off x="2366425" y="3967400"/>
              <a:ext cx="1493700" cy="48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2500"/>
                <a:t>Value</a:t>
              </a:r>
              <a:endParaRPr b="1" sz="2500"/>
            </a:p>
          </p:txBody>
        </p:sp>
      </p:grpSp>
      <p:sp>
        <p:nvSpPr>
          <p:cNvPr id="201" name="Google Shape;201;p19"/>
          <p:cNvSpPr/>
          <p:nvPr/>
        </p:nvSpPr>
        <p:spPr>
          <a:xfrm flipH="1">
            <a:off x="3534550" y="2707326"/>
            <a:ext cx="456900" cy="21150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311700" y="445025"/>
            <a:ext cx="877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Unlocking the potential of Big Data - The FAIR data principle</a:t>
            </a:r>
            <a:endParaRPr/>
          </a:p>
        </p:txBody>
      </p:sp>
      <p:sp>
        <p:nvSpPr>
          <p:cNvPr id="208" name="Google Shape;208;p20"/>
          <p:cNvSpPr txBox="1"/>
          <p:nvPr>
            <p:ph idx="1" type="body"/>
          </p:nvPr>
        </p:nvSpPr>
        <p:spPr>
          <a:xfrm>
            <a:off x="311700" y="1152475"/>
            <a:ext cx="407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F</a:t>
            </a:r>
            <a:r>
              <a:rPr lang="de"/>
              <a:t>indable, </a:t>
            </a:r>
            <a:r>
              <a:rPr b="1" lang="de"/>
              <a:t>A</a:t>
            </a:r>
            <a:r>
              <a:rPr lang="de"/>
              <a:t>ccessible, </a:t>
            </a:r>
            <a:r>
              <a:rPr b="1" lang="de"/>
              <a:t>I</a:t>
            </a:r>
            <a:r>
              <a:rPr lang="de"/>
              <a:t>nteroperable and </a:t>
            </a:r>
            <a:r>
              <a:rPr b="1" lang="de"/>
              <a:t>R</a:t>
            </a:r>
            <a:r>
              <a:rPr lang="de"/>
              <a:t>eusable</a:t>
            </a:r>
            <a:endParaRPr/>
          </a:p>
          <a:p>
            <a:pPr indent="0" lvl="0" marL="0" rtl="0" algn="l">
              <a:spcBef>
                <a:spcPts val="1000"/>
              </a:spcBef>
              <a:spcAft>
                <a:spcPts val="0"/>
              </a:spcAft>
              <a:buNone/>
            </a:pPr>
            <a:r>
              <a:rPr lang="de"/>
              <a:t>Why? </a:t>
            </a:r>
            <a:endParaRPr/>
          </a:p>
          <a:p>
            <a:pPr indent="-342900" lvl="0" marL="457200" rtl="0" algn="l">
              <a:spcBef>
                <a:spcPts val="1000"/>
              </a:spcBef>
              <a:spcAft>
                <a:spcPts val="0"/>
              </a:spcAft>
              <a:buSzPts val="1800"/>
              <a:buChar char="●"/>
            </a:pPr>
            <a:r>
              <a:rPr lang="de"/>
              <a:t>Science is a collaborative, incremental process</a:t>
            </a:r>
            <a:endParaRPr/>
          </a:p>
          <a:p>
            <a:pPr indent="-342900" lvl="0" marL="457200" rtl="0" algn="l">
              <a:spcBef>
                <a:spcPts val="1000"/>
              </a:spcBef>
              <a:spcAft>
                <a:spcPts val="0"/>
              </a:spcAft>
              <a:buSzPts val="1800"/>
              <a:buChar char="●"/>
            </a:pPr>
            <a:r>
              <a:rPr lang="de"/>
              <a:t>Increased research impact</a:t>
            </a:r>
            <a:endParaRPr/>
          </a:p>
          <a:p>
            <a:pPr indent="-342900" lvl="0" marL="457200" rtl="0" algn="l">
              <a:spcBef>
                <a:spcPts val="1000"/>
              </a:spcBef>
              <a:spcAft>
                <a:spcPts val="1000"/>
              </a:spcAft>
              <a:buSzPts val="1800"/>
              <a:buChar char="●"/>
            </a:pPr>
            <a:r>
              <a:rPr lang="de"/>
              <a:t>Acknowledgement of other people’s work</a:t>
            </a:r>
            <a:endParaRPr/>
          </a:p>
        </p:txBody>
      </p:sp>
      <p:sp>
        <p:nvSpPr>
          <p:cNvPr id="209" name="Google Shape;209;p20"/>
          <p:cNvSpPr txBox="1"/>
          <p:nvPr/>
        </p:nvSpPr>
        <p:spPr>
          <a:xfrm>
            <a:off x="130000" y="0"/>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34343"/>
                </a:solidFill>
              </a:rPr>
              <a:t>Introduction</a:t>
            </a:r>
            <a:endParaRPr b="1">
              <a:solidFill>
                <a:srgbClr val="434343"/>
              </a:solidFill>
            </a:endParaRPr>
          </a:p>
        </p:txBody>
      </p:sp>
      <p:pic>
        <p:nvPicPr>
          <p:cNvPr id="210" name="Google Shape;210;p20"/>
          <p:cNvPicPr preferRelativeResize="0"/>
          <p:nvPr/>
        </p:nvPicPr>
        <p:blipFill>
          <a:blip r:embed="rId3">
            <a:alphaModFix/>
          </a:blip>
          <a:stretch>
            <a:fillRect/>
          </a:stretch>
        </p:blipFill>
        <p:spPr>
          <a:xfrm>
            <a:off x="4115651" y="1679677"/>
            <a:ext cx="5028349" cy="1938092"/>
          </a:xfrm>
          <a:prstGeom prst="rect">
            <a:avLst/>
          </a:prstGeom>
          <a:noFill/>
          <a:ln>
            <a:noFill/>
          </a:ln>
        </p:spPr>
      </p:pic>
      <p:sp>
        <p:nvSpPr>
          <p:cNvPr id="211" name="Google Shape;211;p20"/>
          <p:cNvSpPr txBox="1"/>
          <p:nvPr/>
        </p:nvSpPr>
        <p:spPr>
          <a:xfrm>
            <a:off x="5111750" y="3704225"/>
            <a:ext cx="3949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sz="800">
                <a:solidFill>
                  <a:schemeClr val="dk1"/>
                </a:solidFill>
              </a:rPr>
              <a:t>Wilkinson</a:t>
            </a:r>
            <a:r>
              <a:rPr lang="de" sz="800">
                <a:solidFill>
                  <a:schemeClr val="dk1"/>
                </a:solidFill>
              </a:rPr>
              <a:t> et al. (2016) </a:t>
            </a:r>
            <a:r>
              <a:rPr lang="de" sz="800">
                <a:solidFill>
                  <a:schemeClr val="dk1"/>
                </a:solidFill>
              </a:rPr>
              <a:t>10.1038/sdata.2016.18</a:t>
            </a:r>
            <a:endParaRPr sz="800"/>
          </a:p>
        </p:txBody>
      </p:sp>
      <p:sp>
        <p:nvSpPr>
          <p:cNvPr id="212" name="Google Shape;2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1"/>
          <p:cNvPicPr preferRelativeResize="0"/>
          <p:nvPr/>
        </p:nvPicPr>
        <p:blipFill>
          <a:blip r:embed="rId3">
            <a:alphaModFix/>
          </a:blip>
          <a:stretch>
            <a:fillRect/>
          </a:stretch>
        </p:blipFill>
        <p:spPr>
          <a:xfrm>
            <a:off x="2163375" y="957075"/>
            <a:ext cx="5078198" cy="4121775"/>
          </a:xfrm>
          <a:prstGeom prst="rect">
            <a:avLst/>
          </a:prstGeom>
          <a:noFill/>
          <a:ln>
            <a:noFill/>
          </a:ln>
        </p:spPr>
      </p:pic>
      <p:sp>
        <p:nvSpPr>
          <p:cNvPr id="218" name="Google Shape;2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 FAIR data principle</a:t>
            </a:r>
            <a:endParaRPr/>
          </a:p>
        </p:txBody>
      </p:sp>
      <p:sp>
        <p:nvSpPr>
          <p:cNvPr id="219" name="Google Shape;219;p21"/>
          <p:cNvSpPr txBox="1"/>
          <p:nvPr/>
        </p:nvSpPr>
        <p:spPr>
          <a:xfrm>
            <a:off x="4" y="4835700"/>
            <a:ext cx="379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800"/>
              <a:t>Source: Mouquet et al. (2015) 10.1111/1365-2664.12482</a:t>
            </a:r>
            <a:endParaRPr sz="800"/>
          </a:p>
        </p:txBody>
      </p:sp>
      <p:sp>
        <p:nvSpPr>
          <p:cNvPr id="220" name="Google Shape;2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